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3" r:id="rId5"/>
    <p:sldId id="277" r:id="rId6"/>
    <p:sldId id="275" r:id="rId7"/>
    <p:sldId id="276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6C"/>
    <a:srgbClr val="FBDAC7"/>
    <a:srgbClr val="FFE26C"/>
    <a:srgbClr val="DBD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4" autoAdjust="0"/>
  </p:normalViewPr>
  <p:slideViewPr>
    <p:cSldViewPr snapToGrid="0">
      <p:cViewPr varScale="1">
        <p:scale>
          <a:sx n="71" d="100"/>
          <a:sy n="71" d="100"/>
        </p:scale>
        <p:origin x="16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4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3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76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40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1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0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13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1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C33B-5DDD-4392-875B-709BB36AEB63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AC2E-4849-4A16-8CD1-E189780C16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1005104-2A38-847C-E528-C08A8A6886E9}"/>
              </a:ext>
            </a:extLst>
          </p:cNvPr>
          <p:cNvSpPr txBox="1">
            <a:spLocks/>
          </p:cNvSpPr>
          <p:nvPr/>
        </p:nvSpPr>
        <p:spPr>
          <a:xfrm>
            <a:off x="421882" y="1343269"/>
            <a:ext cx="6313654" cy="792998"/>
          </a:xfrm>
          <a:prstGeom prst="rect">
            <a:avLst/>
          </a:prstGeom>
          <a:solidFill>
            <a:srgbClr val="FFE26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嘉義市政府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113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年二地居－游牧者（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Nomads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）</a:t>
            </a: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  <a:p>
            <a:pPr algn="l">
              <a:defRPr/>
            </a:pP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行動提案簡報</a:t>
            </a: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B578A2-ADC1-5DD1-D5E7-C1C3D3FDC30A}"/>
              </a:ext>
            </a:extLst>
          </p:cNvPr>
          <p:cNvSpPr/>
          <p:nvPr/>
        </p:nvSpPr>
        <p:spPr>
          <a:xfrm>
            <a:off x="450456" y="2428875"/>
            <a:ext cx="8348769" cy="309663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提案行動主視覺 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 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示意圖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5AD5BB2-75FF-A331-CB58-626C0E01337E}"/>
              </a:ext>
            </a:extLst>
          </p:cNvPr>
          <p:cNvSpPr txBox="1">
            <a:spLocks/>
          </p:cNvSpPr>
          <p:nvPr/>
        </p:nvSpPr>
        <p:spPr>
          <a:xfrm>
            <a:off x="450457" y="5818117"/>
            <a:ext cx="8348768" cy="639381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提案單位：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個人類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提案者姓名／ 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團體類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提案單位名稱</a:t>
            </a:r>
            <a:endParaRPr lang="en-US" altLang="zh-TW" sz="16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  <a:p>
            <a:pPr algn="l">
              <a:defRPr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計畫主題：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提案單位自行命名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</a:p>
          <a:p>
            <a:pPr algn="l">
              <a:defRPr/>
            </a:pPr>
            <a:endParaRPr lang="en-US" altLang="zh-TW" sz="16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69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9699B4F-E60A-6A2A-336F-80EA47210646}"/>
              </a:ext>
            </a:extLst>
          </p:cNvPr>
          <p:cNvSpPr/>
          <p:nvPr/>
        </p:nvSpPr>
        <p:spPr>
          <a:xfrm>
            <a:off x="593499" y="1861738"/>
            <a:ext cx="7842699" cy="4020630"/>
          </a:xfrm>
          <a:prstGeom prst="rect">
            <a:avLst/>
          </a:prstGeom>
          <a:solidFill>
            <a:schemeClr val="bg2">
              <a:alpha val="8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可自行設計新增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強化計畫說明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75A9986-B67D-4E80-88C3-2B6FCFC50B13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3739244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 其他補充說明或創意提案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189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3DEA479-8967-1AD4-6F23-ECF4AB4CBF0F}"/>
              </a:ext>
            </a:extLst>
          </p:cNvPr>
          <p:cNvSpPr/>
          <p:nvPr/>
        </p:nvSpPr>
        <p:spPr>
          <a:xfrm>
            <a:off x="6296508" y="1879648"/>
            <a:ext cx="2403987" cy="1839184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647863092">
                  <a:custGeom>
                    <a:avLst/>
                    <a:gdLst>
                      <a:gd name="connsiteX0" fmla="*/ 0 w 2403987"/>
                      <a:gd name="connsiteY0" fmla="*/ 0 h 1839184"/>
                      <a:gd name="connsiteX1" fmla="*/ 552917 w 2403987"/>
                      <a:gd name="connsiteY1" fmla="*/ 0 h 1839184"/>
                      <a:gd name="connsiteX2" fmla="*/ 1201994 w 2403987"/>
                      <a:gd name="connsiteY2" fmla="*/ 0 h 1839184"/>
                      <a:gd name="connsiteX3" fmla="*/ 1778950 w 2403987"/>
                      <a:gd name="connsiteY3" fmla="*/ 0 h 1839184"/>
                      <a:gd name="connsiteX4" fmla="*/ 2403987 w 2403987"/>
                      <a:gd name="connsiteY4" fmla="*/ 0 h 1839184"/>
                      <a:gd name="connsiteX5" fmla="*/ 2403987 w 2403987"/>
                      <a:gd name="connsiteY5" fmla="*/ 557886 h 1839184"/>
                      <a:gd name="connsiteX6" fmla="*/ 2403987 w 2403987"/>
                      <a:gd name="connsiteY6" fmla="*/ 1207731 h 1839184"/>
                      <a:gd name="connsiteX7" fmla="*/ 2403987 w 2403987"/>
                      <a:gd name="connsiteY7" fmla="*/ 1839184 h 1839184"/>
                      <a:gd name="connsiteX8" fmla="*/ 1778950 w 2403987"/>
                      <a:gd name="connsiteY8" fmla="*/ 1839184 h 1839184"/>
                      <a:gd name="connsiteX9" fmla="*/ 1201994 w 2403987"/>
                      <a:gd name="connsiteY9" fmla="*/ 1839184 h 1839184"/>
                      <a:gd name="connsiteX10" fmla="*/ 649076 w 2403987"/>
                      <a:gd name="connsiteY10" fmla="*/ 1839184 h 1839184"/>
                      <a:gd name="connsiteX11" fmla="*/ 0 w 2403987"/>
                      <a:gd name="connsiteY11" fmla="*/ 1839184 h 1839184"/>
                      <a:gd name="connsiteX12" fmla="*/ 0 w 2403987"/>
                      <a:gd name="connsiteY12" fmla="*/ 1262906 h 1839184"/>
                      <a:gd name="connsiteX13" fmla="*/ 0 w 2403987"/>
                      <a:gd name="connsiteY13" fmla="*/ 631453 h 1839184"/>
                      <a:gd name="connsiteX14" fmla="*/ 0 w 2403987"/>
                      <a:gd name="connsiteY14" fmla="*/ 0 h 1839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03987" h="1839184" fill="none" extrusionOk="0">
                        <a:moveTo>
                          <a:pt x="0" y="0"/>
                        </a:moveTo>
                        <a:cubicBezTo>
                          <a:pt x="269112" y="21592"/>
                          <a:pt x="367438" y="-8013"/>
                          <a:pt x="552917" y="0"/>
                        </a:cubicBezTo>
                        <a:cubicBezTo>
                          <a:pt x="738396" y="8013"/>
                          <a:pt x="984811" y="-4613"/>
                          <a:pt x="1201994" y="0"/>
                        </a:cubicBezTo>
                        <a:cubicBezTo>
                          <a:pt x="1419177" y="4613"/>
                          <a:pt x="1542793" y="-22810"/>
                          <a:pt x="1778950" y="0"/>
                        </a:cubicBezTo>
                        <a:cubicBezTo>
                          <a:pt x="2015107" y="22810"/>
                          <a:pt x="2232710" y="24656"/>
                          <a:pt x="2403987" y="0"/>
                        </a:cubicBezTo>
                        <a:cubicBezTo>
                          <a:pt x="2381446" y="120307"/>
                          <a:pt x="2376641" y="440165"/>
                          <a:pt x="2403987" y="557886"/>
                        </a:cubicBezTo>
                        <a:cubicBezTo>
                          <a:pt x="2431333" y="675607"/>
                          <a:pt x="2379515" y="938708"/>
                          <a:pt x="2403987" y="1207731"/>
                        </a:cubicBezTo>
                        <a:cubicBezTo>
                          <a:pt x="2428459" y="1476755"/>
                          <a:pt x="2386793" y="1573644"/>
                          <a:pt x="2403987" y="1839184"/>
                        </a:cubicBezTo>
                        <a:cubicBezTo>
                          <a:pt x="2253776" y="1813180"/>
                          <a:pt x="2084454" y="1809414"/>
                          <a:pt x="1778950" y="1839184"/>
                        </a:cubicBezTo>
                        <a:cubicBezTo>
                          <a:pt x="1473446" y="1868954"/>
                          <a:pt x="1425483" y="1859636"/>
                          <a:pt x="1201994" y="1839184"/>
                        </a:cubicBezTo>
                        <a:cubicBezTo>
                          <a:pt x="978505" y="1818732"/>
                          <a:pt x="801679" y="1838191"/>
                          <a:pt x="649076" y="1839184"/>
                        </a:cubicBezTo>
                        <a:cubicBezTo>
                          <a:pt x="496473" y="1840177"/>
                          <a:pt x="179562" y="1869900"/>
                          <a:pt x="0" y="1839184"/>
                        </a:cubicBezTo>
                        <a:cubicBezTo>
                          <a:pt x="-24595" y="1633233"/>
                          <a:pt x="-11002" y="1463683"/>
                          <a:pt x="0" y="1262906"/>
                        </a:cubicBezTo>
                        <a:cubicBezTo>
                          <a:pt x="11002" y="1062129"/>
                          <a:pt x="2938" y="934434"/>
                          <a:pt x="0" y="631453"/>
                        </a:cubicBezTo>
                        <a:cubicBezTo>
                          <a:pt x="-2938" y="328472"/>
                          <a:pt x="3849" y="156647"/>
                          <a:pt x="0" y="0"/>
                        </a:cubicBezTo>
                        <a:close/>
                      </a:path>
                      <a:path w="2403987" h="1839184" stroke="0" extrusionOk="0">
                        <a:moveTo>
                          <a:pt x="0" y="0"/>
                        </a:moveTo>
                        <a:cubicBezTo>
                          <a:pt x="171218" y="18768"/>
                          <a:pt x="466615" y="-29944"/>
                          <a:pt x="600997" y="0"/>
                        </a:cubicBezTo>
                        <a:cubicBezTo>
                          <a:pt x="735379" y="29944"/>
                          <a:pt x="937270" y="3696"/>
                          <a:pt x="1153914" y="0"/>
                        </a:cubicBezTo>
                        <a:cubicBezTo>
                          <a:pt x="1370558" y="-3696"/>
                          <a:pt x="1456005" y="-28182"/>
                          <a:pt x="1730871" y="0"/>
                        </a:cubicBezTo>
                        <a:cubicBezTo>
                          <a:pt x="2005737" y="28182"/>
                          <a:pt x="2091654" y="-21091"/>
                          <a:pt x="2403987" y="0"/>
                        </a:cubicBezTo>
                        <a:cubicBezTo>
                          <a:pt x="2403678" y="248506"/>
                          <a:pt x="2426246" y="371699"/>
                          <a:pt x="2403987" y="631453"/>
                        </a:cubicBezTo>
                        <a:cubicBezTo>
                          <a:pt x="2381728" y="891207"/>
                          <a:pt x="2407356" y="1052524"/>
                          <a:pt x="2403987" y="1281298"/>
                        </a:cubicBezTo>
                        <a:cubicBezTo>
                          <a:pt x="2400618" y="1510073"/>
                          <a:pt x="2427570" y="1597619"/>
                          <a:pt x="2403987" y="1839184"/>
                        </a:cubicBezTo>
                        <a:cubicBezTo>
                          <a:pt x="2288540" y="1835159"/>
                          <a:pt x="2082343" y="1846216"/>
                          <a:pt x="1827030" y="1839184"/>
                        </a:cubicBezTo>
                        <a:cubicBezTo>
                          <a:pt x="1571717" y="1832152"/>
                          <a:pt x="1462044" y="1831561"/>
                          <a:pt x="1298153" y="1839184"/>
                        </a:cubicBezTo>
                        <a:cubicBezTo>
                          <a:pt x="1134262" y="1846807"/>
                          <a:pt x="939953" y="1861892"/>
                          <a:pt x="673116" y="1839184"/>
                        </a:cubicBezTo>
                        <a:cubicBezTo>
                          <a:pt x="406279" y="1816476"/>
                          <a:pt x="152258" y="1845337"/>
                          <a:pt x="0" y="1839184"/>
                        </a:cubicBezTo>
                        <a:cubicBezTo>
                          <a:pt x="29937" y="1684398"/>
                          <a:pt x="9940" y="1402838"/>
                          <a:pt x="0" y="1207731"/>
                        </a:cubicBezTo>
                        <a:cubicBezTo>
                          <a:pt x="-9940" y="1012624"/>
                          <a:pt x="-20930" y="790172"/>
                          <a:pt x="0" y="649845"/>
                        </a:cubicBezTo>
                        <a:cubicBezTo>
                          <a:pt x="20930" y="509518"/>
                          <a:pt x="-1234" y="1746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個人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團體照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1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1477CA-508A-5827-E301-C365A380A392}"/>
              </a:ext>
            </a:extLst>
          </p:cNvPr>
          <p:cNvSpPr/>
          <p:nvPr/>
        </p:nvSpPr>
        <p:spPr>
          <a:xfrm>
            <a:off x="399174" y="1879647"/>
            <a:ext cx="5560051" cy="3854495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60051"/>
                      <a:gd name="connsiteY0" fmla="*/ 0 h 3854495"/>
                      <a:gd name="connsiteX1" fmla="*/ 806207 w 5560051"/>
                      <a:gd name="connsiteY1" fmla="*/ 0 h 3854495"/>
                      <a:gd name="connsiteX2" fmla="*/ 1612415 w 5560051"/>
                      <a:gd name="connsiteY2" fmla="*/ 0 h 3854495"/>
                      <a:gd name="connsiteX3" fmla="*/ 2307421 w 5560051"/>
                      <a:gd name="connsiteY3" fmla="*/ 0 h 3854495"/>
                      <a:gd name="connsiteX4" fmla="*/ 3058028 w 5560051"/>
                      <a:gd name="connsiteY4" fmla="*/ 0 h 3854495"/>
                      <a:gd name="connsiteX5" fmla="*/ 3697434 w 5560051"/>
                      <a:gd name="connsiteY5" fmla="*/ 0 h 3854495"/>
                      <a:gd name="connsiteX6" fmla="*/ 4392440 w 5560051"/>
                      <a:gd name="connsiteY6" fmla="*/ 0 h 3854495"/>
                      <a:gd name="connsiteX7" fmla="*/ 5560051 w 5560051"/>
                      <a:gd name="connsiteY7" fmla="*/ 0 h 3854495"/>
                      <a:gd name="connsiteX8" fmla="*/ 5560051 w 5560051"/>
                      <a:gd name="connsiteY8" fmla="*/ 565326 h 3854495"/>
                      <a:gd name="connsiteX9" fmla="*/ 5560051 w 5560051"/>
                      <a:gd name="connsiteY9" fmla="*/ 1092107 h 3854495"/>
                      <a:gd name="connsiteX10" fmla="*/ 5560051 w 5560051"/>
                      <a:gd name="connsiteY10" fmla="*/ 1657433 h 3854495"/>
                      <a:gd name="connsiteX11" fmla="*/ 5560051 w 5560051"/>
                      <a:gd name="connsiteY11" fmla="*/ 2261304 h 3854495"/>
                      <a:gd name="connsiteX12" fmla="*/ 5560051 w 5560051"/>
                      <a:gd name="connsiteY12" fmla="*/ 2903720 h 3854495"/>
                      <a:gd name="connsiteX13" fmla="*/ 5560051 w 5560051"/>
                      <a:gd name="connsiteY13" fmla="*/ 3854495 h 3854495"/>
                      <a:gd name="connsiteX14" fmla="*/ 4753844 w 5560051"/>
                      <a:gd name="connsiteY14" fmla="*/ 3854495 h 3854495"/>
                      <a:gd name="connsiteX15" fmla="*/ 4058837 w 5560051"/>
                      <a:gd name="connsiteY15" fmla="*/ 3854495 h 3854495"/>
                      <a:gd name="connsiteX16" fmla="*/ 3363831 w 5560051"/>
                      <a:gd name="connsiteY16" fmla="*/ 3854495 h 3854495"/>
                      <a:gd name="connsiteX17" fmla="*/ 2668824 w 5560051"/>
                      <a:gd name="connsiteY17" fmla="*/ 3854495 h 3854495"/>
                      <a:gd name="connsiteX18" fmla="*/ 1973818 w 5560051"/>
                      <a:gd name="connsiteY18" fmla="*/ 3854495 h 3854495"/>
                      <a:gd name="connsiteX19" fmla="*/ 1334412 w 5560051"/>
                      <a:gd name="connsiteY19" fmla="*/ 3854495 h 3854495"/>
                      <a:gd name="connsiteX20" fmla="*/ 0 w 5560051"/>
                      <a:gd name="connsiteY20" fmla="*/ 3854495 h 3854495"/>
                      <a:gd name="connsiteX21" fmla="*/ 0 w 5560051"/>
                      <a:gd name="connsiteY21" fmla="*/ 3212079 h 3854495"/>
                      <a:gd name="connsiteX22" fmla="*/ 0 w 5560051"/>
                      <a:gd name="connsiteY22" fmla="*/ 2531118 h 3854495"/>
                      <a:gd name="connsiteX23" fmla="*/ 0 w 5560051"/>
                      <a:gd name="connsiteY23" fmla="*/ 1850158 h 3854495"/>
                      <a:gd name="connsiteX24" fmla="*/ 0 w 5560051"/>
                      <a:gd name="connsiteY24" fmla="*/ 1130652 h 3854495"/>
                      <a:gd name="connsiteX25" fmla="*/ 0 w 5560051"/>
                      <a:gd name="connsiteY25" fmla="*/ 0 h 3854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560051" h="3854495" fill="none" extrusionOk="0">
                        <a:moveTo>
                          <a:pt x="0" y="0"/>
                        </a:moveTo>
                        <a:cubicBezTo>
                          <a:pt x="318434" y="13451"/>
                          <a:pt x="640639" y="5886"/>
                          <a:pt x="806207" y="0"/>
                        </a:cubicBezTo>
                        <a:cubicBezTo>
                          <a:pt x="971775" y="-5886"/>
                          <a:pt x="1303357" y="18040"/>
                          <a:pt x="1612415" y="0"/>
                        </a:cubicBezTo>
                        <a:cubicBezTo>
                          <a:pt x="1921473" y="-18040"/>
                          <a:pt x="2042643" y="28326"/>
                          <a:pt x="2307421" y="0"/>
                        </a:cubicBezTo>
                        <a:cubicBezTo>
                          <a:pt x="2572199" y="-28326"/>
                          <a:pt x="2705226" y="34200"/>
                          <a:pt x="3058028" y="0"/>
                        </a:cubicBezTo>
                        <a:cubicBezTo>
                          <a:pt x="3410830" y="-34200"/>
                          <a:pt x="3561527" y="-22085"/>
                          <a:pt x="3697434" y="0"/>
                        </a:cubicBezTo>
                        <a:cubicBezTo>
                          <a:pt x="3833341" y="22085"/>
                          <a:pt x="4165059" y="-22561"/>
                          <a:pt x="4392440" y="0"/>
                        </a:cubicBezTo>
                        <a:cubicBezTo>
                          <a:pt x="4619821" y="22561"/>
                          <a:pt x="5254096" y="-11388"/>
                          <a:pt x="5560051" y="0"/>
                        </a:cubicBezTo>
                        <a:cubicBezTo>
                          <a:pt x="5541293" y="141837"/>
                          <a:pt x="5534273" y="360712"/>
                          <a:pt x="5560051" y="565326"/>
                        </a:cubicBezTo>
                        <a:cubicBezTo>
                          <a:pt x="5585829" y="769940"/>
                          <a:pt x="5575715" y="877351"/>
                          <a:pt x="5560051" y="1092107"/>
                        </a:cubicBezTo>
                        <a:cubicBezTo>
                          <a:pt x="5544387" y="1306863"/>
                          <a:pt x="5544091" y="1390955"/>
                          <a:pt x="5560051" y="1657433"/>
                        </a:cubicBezTo>
                        <a:cubicBezTo>
                          <a:pt x="5576011" y="1923911"/>
                          <a:pt x="5535326" y="2106891"/>
                          <a:pt x="5560051" y="2261304"/>
                        </a:cubicBezTo>
                        <a:cubicBezTo>
                          <a:pt x="5584776" y="2415717"/>
                          <a:pt x="5532788" y="2767348"/>
                          <a:pt x="5560051" y="2903720"/>
                        </a:cubicBezTo>
                        <a:cubicBezTo>
                          <a:pt x="5587314" y="3040092"/>
                          <a:pt x="5521389" y="3452441"/>
                          <a:pt x="5560051" y="3854495"/>
                        </a:cubicBezTo>
                        <a:cubicBezTo>
                          <a:pt x="5332320" y="3858497"/>
                          <a:pt x="5089648" y="3828123"/>
                          <a:pt x="4753844" y="3854495"/>
                        </a:cubicBezTo>
                        <a:cubicBezTo>
                          <a:pt x="4418040" y="3880867"/>
                          <a:pt x="4254291" y="3886809"/>
                          <a:pt x="4058837" y="3854495"/>
                        </a:cubicBezTo>
                        <a:cubicBezTo>
                          <a:pt x="3863383" y="3822181"/>
                          <a:pt x="3520622" y="3833944"/>
                          <a:pt x="3363831" y="3854495"/>
                        </a:cubicBezTo>
                        <a:cubicBezTo>
                          <a:pt x="3207040" y="3875046"/>
                          <a:pt x="3003956" y="3830904"/>
                          <a:pt x="2668824" y="3854495"/>
                        </a:cubicBezTo>
                        <a:cubicBezTo>
                          <a:pt x="2333692" y="3878086"/>
                          <a:pt x="2233225" y="3857900"/>
                          <a:pt x="1973818" y="3854495"/>
                        </a:cubicBezTo>
                        <a:cubicBezTo>
                          <a:pt x="1714411" y="3851090"/>
                          <a:pt x="1613090" y="3885912"/>
                          <a:pt x="1334412" y="3854495"/>
                        </a:cubicBezTo>
                        <a:cubicBezTo>
                          <a:pt x="1055734" y="3823078"/>
                          <a:pt x="556692" y="3824947"/>
                          <a:pt x="0" y="3854495"/>
                        </a:cubicBezTo>
                        <a:cubicBezTo>
                          <a:pt x="-29036" y="3545047"/>
                          <a:pt x="-2810" y="3456454"/>
                          <a:pt x="0" y="3212079"/>
                        </a:cubicBezTo>
                        <a:cubicBezTo>
                          <a:pt x="2810" y="2967704"/>
                          <a:pt x="23961" y="2871579"/>
                          <a:pt x="0" y="2531118"/>
                        </a:cubicBezTo>
                        <a:cubicBezTo>
                          <a:pt x="-23961" y="2190657"/>
                          <a:pt x="-15673" y="2053510"/>
                          <a:pt x="0" y="1850158"/>
                        </a:cubicBezTo>
                        <a:cubicBezTo>
                          <a:pt x="15673" y="1646806"/>
                          <a:pt x="4655" y="1476635"/>
                          <a:pt x="0" y="1130652"/>
                        </a:cubicBezTo>
                        <a:cubicBezTo>
                          <a:pt x="-4655" y="784669"/>
                          <a:pt x="43203" y="400835"/>
                          <a:pt x="0" y="0"/>
                        </a:cubicBezTo>
                        <a:close/>
                      </a:path>
                      <a:path w="5560051" h="3854495" stroke="0" extrusionOk="0">
                        <a:moveTo>
                          <a:pt x="0" y="0"/>
                        </a:moveTo>
                        <a:cubicBezTo>
                          <a:pt x="261035" y="19020"/>
                          <a:pt x="448574" y="6992"/>
                          <a:pt x="639406" y="0"/>
                        </a:cubicBezTo>
                        <a:cubicBezTo>
                          <a:pt x="830238" y="-6992"/>
                          <a:pt x="983014" y="13190"/>
                          <a:pt x="1167611" y="0"/>
                        </a:cubicBezTo>
                        <a:cubicBezTo>
                          <a:pt x="1352208" y="-13190"/>
                          <a:pt x="1776418" y="-17566"/>
                          <a:pt x="1973818" y="0"/>
                        </a:cubicBezTo>
                        <a:cubicBezTo>
                          <a:pt x="2171218" y="17566"/>
                          <a:pt x="2374687" y="-20238"/>
                          <a:pt x="2613224" y="0"/>
                        </a:cubicBezTo>
                        <a:cubicBezTo>
                          <a:pt x="2851761" y="20238"/>
                          <a:pt x="3045860" y="-24966"/>
                          <a:pt x="3252630" y="0"/>
                        </a:cubicBezTo>
                        <a:cubicBezTo>
                          <a:pt x="3459400" y="24966"/>
                          <a:pt x="3873709" y="16022"/>
                          <a:pt x="4058837" y="0"/>
                        </a:cubicBezTo>
                        <a:cubicBezTo>
                          <a:pt x="4243965" y="-16022"/>
                          <a:pt x="4522477" y="-11088"/>
                          <a:pt x="4642643" y="0"/>
                        </a:cubicBezTo>
                        <a:cubicBezTo>
                          <a:pt x="4762809" y="11088"/>
                          <a:pt x="5226343" y="-14404"/>
                          <a:pt x="5560051" y="0"/>
                        </a:cubicBezTo>
                        <a:cubicBezTo>
                          <a:pt x="5536579" y="282483"/>
                          <a:pt x="5542729" y="554474"/>
                          <a:pt x="5560051" y="719506"/>
                        </a:cubicBezTo>
                        <a:cubicBezTo>
                          <a:pt x="5577373" y="884538"/>
                          <a:pt x="5553065" y="1130022"/>
                          <a:pt x="5560051" y="1284832"/>
                        </a:cubicBezTo>
                        <a:cubicBezTo>
                          <a:pt x="5567037" y="1439642"/>
                          <a:pt x="5543457" y="1611945"/>
                          <a:pt x="5560051" y="1927248"/>
                        </a:cubicBezTo>
                        <a:cubicBezTo>
                          <a:pt x="5576645" y="2242551"/>
                          <a:pt x="5560301" y="2411349"/>
                          <a:pt x="5560051" y="2608208"/>
                        </a:cubicBezTo>
                        <a:cubicBezTo>
                          <a:pt x="5559801" y="2805067"/>
                          <a:pt x="5578639" y="2885444"/>
                          <a:pt x="5560051" y="3134989"/>
                        </a:cubicBezTo>
                        <a:cubicBezTo>
                          <a:pt x="5541463" y="3384534"/>
                          <a:pt x="5591040" y="3669303"/>
                          <a:pt x="5560051" y="3854495"/>
                        </a:cubicBezTo>
                        <a:cubicBezTo>
                          <a:pt x="5274713" y="3850773"/>
                          <a:pt x="5006991" y="3833126"/>
                          <a:pt x="4865045" y="3854495"/>
                        </a:cubicBezTo>
                        <a:cubicBezTo>
                          <a:pt x="4723099" y="3875864"/>
                          <a:pt x="4408965" y="3862172"/>
                          <a:pt x="4170038" y="3854495"/>
                        </a:cubicBezTo>
                        <a:cubicBezTo>
                          <a:pt x="3931111" y="3846818"/>
                          <a:pt x="3631388" y="3867267"/>
                          <a:pt x="3363831" y="3854495"/>
                        </a:cubicBezTo>
                        <a:cubicBezTo>
                          <a:pt x="3096274" y="3841723"/>
                          <a:pt x="2998236" y="3821170"/>
                          <a:pt x="2668824" y="3854495"/>
                        </a:cubicBezTo>
                        <a:cubicBezTo>
                          <a:pt x="2339412" y="3887820"/>
                          <a:pt x="2259452" y="3835460"/>
                          <a:pt x="2140620" y="3854495"/>
                        </a:cubicBezTo>
                        <a:cubicBezTo>
                          <a:pt x="2021788" y="3873530"/>
                          <a:pt x="1764321" y="3842204"/>
                          <a:pt x="1556814" y="3854495"/>
                        </a:cubicBezTo>
                        <a:cubicBezTo>
                          <a:pt x="1349307" y="3866786"/>
                          <a:pt x="1101022" y="3874840"/>
                          <a:pt x="750607" y="3854495"/>
                        </a:cubicBezTo>
                        <a:cubicBezTo>
                          <a:pt x="400192" y="3834150"/>
                          <a:pt x="337954" y="3874004"/>
                          <a:pt x="0" y="3854495"/>
                        </a:cubicBezTo>
                        <a:cubicBezTo>
                          <a:pt x="-6566" y="3637170"/>
                          <a:pt x="25031" y="3517634"/>
                          <a:pt x="0" y="3289169"/>
                        </a:cubicBezTo>
                        <a:cubicBezTo>
                          <a:pt x="-25031" y="3060704"/>
                          <a:pt x="-32" y="2906137"/>
                          <a:pt x="0" y="2685298"/>
                        </a:cubicBezTo>
                        <a:cubicBezTo>
                          <a:pt x="32" y="2464459"/>
                          <a:pt x="15735" y="2336272"/>
                          <a:pt x="0" y="2158517"/>
                        </a:cubicBezTo>
                        <a:cubicBezTo>
                          <a:pt x="-15735" y="1980762"/>
                          <a:pt x="-17642" y="1880160"/>
                          <a:pt x="0" y="1631736"/>
                        </a:cubicBezTo>
                        <a:cubicBezTo>
                          <a:pt x="17642" y="1383312"/>
                          <a:pt x="17176" y="1196258"/>
                          <a:pt x="0" y="950775"/>
                        </a:cubicBezTo>
                        <a:cubicBezTo>
                          <a:pt x="-17176" y="705292"/>
                          <a:pt x="-16427" y="4198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姓名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團隊名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學校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現職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為什麼是我個人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我們團隊提案？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之於「嘉義游牧者（</a:t>
            </a:r>
            <a:r>
              <a:rPr lang="en-US" altLang="zh-TW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CYNomads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）」、「二地工作Ｘ二地生活」有甚麼無可取代性？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4FBC7-80F9-8B1E-80C8-00ECC0893D6F}"/>
              </a:ext>
            </a:extLst>
          </p:cNvPr>
          <p:cNvSpPr/>
          <p:nvPr/>
        </p:nvSpPr>
        <p:spPr>
          <a:xfrm>
            <a:off x="6296507" y="3927021"/>
            <a:ext cx="2403987" cy="1807121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3312985769">
                  <a:custGeom>
                    <a:avLst/>
                    <a:gdLst>
                      <a:gd name="connsiteX0" fmla="*/ 0 w 2403987"/>
                      <a:gd name="connsiteY0" fmla="*/ 0 h 1807121"/>
                      <a:gd name="connsiteX1" fmla="*/ 552917 w 2403987"/>
                      <a:gd name="connsiteY1" fmla="*/ 0 h 1807121"/>
                      <a:gd name="connsiteX2" fmla="*/ 1105834 w 2403987"/>
                      <a:gd name="connsiteY2" fmla="*/ 0 h 1807121"/>
                      <a:gd name="connsiteX3" fmla="*/ 1634711 w 2403987"/>
                      <a:gd name="connsiteY3" fmla="*/ 0 h 1807121"/>
                      <a:gd name="connsiteX4" fmla="*/ 2403987 w 2403987"/>
                      <a:gd name="connsiteY4" fmla="*/ 0 h 1807121"/>
                      <a:gd name="connsiteX5" fmla="*/ 2403987 w 2403987"/>
                      <a:gd name="connsiteY5" fmla="*/ 584302 h 1807121"/>
                      <a:gd name="connsiteX6" fmla="*/ 2403987 w 2403987"/>
                      <a:gd name="connsiteY6" fmla="*/ 1168605 h 1807121"/>
                      <a:gd name="connsiteX7" fmla="*/ 2403987 w 2403987"/>
                      <a:gd name="connsiteY7" fmla="*/ 1807121 h 1807121"/>
                      <a:gd name="connsiteX8" fmla="*/ 1802990 w 2403987"/>
                      <a:gd name="connsiteY8" fmla="*/ 1807121 h 1807121"/>
                      <a:gd name="connsiteX9" fmla="*/ 1226033 w 2403987"/>
                      <a:gd name="connsiteY9" fmla="*/ 1807121 h 1807121"/>
                      <a:gd name="connsiteX10" fmla="*/ 576957 w 2403987"/>
                      <a:gd name="connsiteY10" fmla="*/ 1807121 h 1807121"/>
                      <a:gd name="connsiteX11" fmla="*/ 0 w 2403987"/>
                      <a:gd name="connsiteY11" fmla="*/ 1807121 h 1807121"/>
                      <a:gd name="connsiteX12" fmla="*/ 0 w 2403987"/>
                      <a:gd name="connsiteY12" fmla="*/ 1204747 h 1807121"/>
                      <a:gd name="connsiteX13" fmla="*/ 0 w 2403987"/>
                      <a:gd name="connsiteY13" fmla="*/ 656587 h 1807121"/>
                      <a:gd name="connsiteX14" fmla="*/ 0 w 2403987"/>
                      <a:gd name="connsiteY14" fmla="*/ 0 h 1807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03987" h="1807121" fill="none" extrusionOk="0">
                        <a:moveTo>
                          <a:pt x="0" y="0"/>
                        </a:moveTo>
                        <a:cubicBezTo>
                          <a:pt x="265964" y="9217"/>
                          <a:pt x="312796" y="-13712"/>
                          <a:pt x="552917" y="0"/>
                        </a:cubicBezTo>
                        <a:cubicBezTo>
                          <a:pt x="793038" y="13712"/>
                          <a:pt x="872420" y="-25390"/>
                          <a:pt x="1105834" y="0"/>
                        </a:cubicBezTo>
                        <a:cubicBezTo>
                          <a:pt x="1339248" y="25390"/>
                          <a:pt x="1438731" y="26412"/>
                          <a:pt x="1634711" y="0"/>
                        </a:cubicBezTo>
                        <a:cubicBezTo>
                          <a:pt x="1830691" y="-26412"/>
                          <a:pt x="2135077" y="34971"/>
                          <a:pt x="2403987" y="0"/>
                        </a:cubicBezTo>
                        <a:cubicBezTo>
                          <a:pt x="2431022" y="162936"/>
                          <a:pt x="2410623" y="316645"/>
                          <a:pt x="2403987" y="584302"/>
                        </a:cubicBezTo>
                        <a:cubicBezTo>
                          <a:pt x="2397351" y="851959"/>
                          <a:pt x="2410134" y="898601"/>
                          <a:pt x="2403987" y="1168605"/>
                        </a:cubicBezTo>
                        <a:cubicBezTo>
                          <a:pt x="2397840" y="1438609"/>
                          <a:pt x="2372080" y="1579460"/>
                          <a:pt x="2403987" y="1807121"/>
                        </a:cubicBezTo>
                        <a:cubicBezTo>
                          <a:pt x="2109390" y="1816898"/>
                          <a:pt x="1966945" y="1791534"/>
                          <a:pt x="1802990" y="1807121"/>
                        </a:cubicBezTo>
                        <a:cubicBezTo>
                          <a:pt x="1639035" y="1822708"/>
                          <a:pt x="1430147" y="1816592"/>
                          <a:pt x="1226033" y="1807121"/>
                        </a:cubicBezTo>
                        <a:cubicBezTo>
                          <a:pt x="1021919" y="1797650"/>
                          <a:pt x="882278" y="1835777"/>
                          <a:pt x="576957" y="1807121"/>
                        </a:cubicBezTo>
                        <a:cubicBezTo>
                          <a:pt x="271636" y="1778465"/>
                          <a:pt x="281390" y="1817204"/>
                          <a:pt x="0" y="1807121"/>
                        </a:cubicBezTo>
                        <a:cubicBezTo>
                          <a:pt x="-29157" y="1565763"/>
                          <a:pt x="11949" y="1451396"/>
                          <a:pt x="0" y="1204747"/>
                        </a:cubicBezTo>
                        <a:cubicBezTo>
                          <a:pt x="-11949" y="958098"/>
                          <a:pt x="-13455" y="857965"/>
                          <a:pt x="0" y="656587"/>
                        </a:cubicBezTo>
                        <a:cubicBezTo>
                          <a:pt x="13455" y="455209"/>
                          <a:pt x="-12052" y="317240"/>
                          <a:pt x="0" y="0"/>
                        </a:cubicBezTo>
                        <a:close/>
                      </a:path>
                      <a:path w="2403987" h="1807121" stroke="0" extrusionOk="0">
                        <a:moveTo>
                          <a:pt x="0" y="0"/>
                        </a:moveTo>
                        <a:cubicBezTo>
                          <a:pt x="196297" y="15469"/>
                          <a:pt x="327431" y="-26597"/>
                          <a:pt x="576957" y="0"/>
                        </a:cubicBezTo>
                        <a:cubicBezTo>
                          <a:pt x="826483" y="26597"/>
                          <a:pt x="924695" y="-15213"/>
                          <a:pt x="1177954" y="0"/>
                        </a:cubicBezTo>
                        <a:cubicBezTo>
                          <a:pt x="1431213" y="15213"/>
                          <a:pt x="1471796" y="17065"/>
                          <a:pt x="1754911" y="0"/>
                        </a:cubicBezTo>
                        <a:cubicBezTo>
                          <a:pt x="2038026" y="-17065"/>
                          <a:pt x="2125299" y="31349"/>
                          <a:pt x="2403987" y="0"/>
                        </a:cubicBezTo>
                        <a:cubicBezTo>
                          <a:pt x="2404726" y="272253"/>
                          <a:pt x="2428105" y="493095"/>
                          <a:pt x="2403987" y="638516"/>
                        </a:cubicBezTo>
                        <a:cubicBezTo>
                          <a:pt x="2379869" y="783937"/>
                          <a:pt x="2419638" y="1069802"/>
                          <a:pt x="2403987" y="1222819"/>
                        </a:cubicBezTo>
                        <a:cubicBezTo>
                          <a:pt x="2388336" y="1375836"/>
                          <a:pt x="2387277" y="1649385"/>
                          <a:pt x="2403987" y="1807121"/>
                        </a:cubicBezTo>
                        <a:cubicBezTo>
                          <a:pt x="2223899" y="1780832"/>
                          <a:pt x="2013594" y="1828315"/>
                          <a:pt x="1875110" y="1807121"/>
                        </a:cubicBezTo>
                        <a:cubicBezTo>
                          <a:pt x="1736626" y="1785927"/>
                          <a:pt x="1396062" y="1788844"/>
                          <a:pt x="1274113" y="1807121"/>
                        </a:cubicBezTo>
                        <a:cubicBezTo>
                          <a:pt x="1152164" y="1825398"/>
                          <a:pt x="875580" y="1822975"/>
                          <a:pt x="625037" y="1807121"/>
                        </a:cubicBezTo>
                        <a:cubicBezTo>
                          <a:pt x="374494" y="1791267"/>
                          <a:pt x="183640" y="1831202"/>
                          <a:pt x="0" y="1807121"/>
                        </a:cubicBezTo>
                        <a:cubicBezTo>
                          <a:pt x="-810" y="1667611"/>
                          <a:pt x="8211" y="1475347"/>
                          <a:pt x="0" y="1240890"/>
                        </a:cubicBezTo>
                        <a:cubicBezTo>
                          <a:pt x="-8211" y="1006433"/>
                          <a:pt x="16899" y="759950"/>
                          <a:pt x="0" y="602374"/>
                        </a:cubicBezTo>
                        <a:cubicBezTo>
                          <a:pt x="-16899" y="444798"/>
                          <a:pt x="26882" y="274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個人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/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 團體照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2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675DB32-AF49-4039-83F3-53140EBFDBFC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5927273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我想當個「嘉義游牧者（</a:t>
            </a:r>
            <a:r>
              <a:rPr lang="en-US" altLang="zh-TW" dirty="0" err="1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CYNomads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）」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60ED0B8-7493-7EE8-5A90-956A8F257CD6}"/>
              </a:ext>
            </a:extLst>
          </p:cNvPr>
          <p:cNvSpPr/>
          <p:nvPr/>
        </p:nvSpPr>
        <p:spPr>
          <a:xfrm>
            <a:off x="5871524" y="1306284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C8CA80BC-2A5F-A22D-9D93-20D1CB3BD7C4}"/>
              </a:ext>
            </a:extLst>
          </p:cNvPr>
          <p:cNvSpPr txBox="1">
            <a:spLocks/>
          </p:cNvSpPr>
          <p:nvPr/>
        </p:nvSpPr>
        <p:spPr>
          <a:xfrm>
            <a:off x="5871523" y="3217562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04DF2E21-996C-426C-AE63-AE13EC83317B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2403987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過往的我曾經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…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F812F70-D215-424F-B00B-38B2659F639F}"/>
              </a:ext>
            </a:extLst>
          </p:cNvPr>
          <p:cNvSpPr/>
          <p:nvPr/>
        </p:nvSpPr>
        <p:spPr>
          <a:xfrm>
            <a:off x="5871523" y="3768542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B46C13BD-E9C5-48FC-9EBF-6A045CEE0B0D}"/>
              </a:ext>
            </a:extLst>
          </p:cNvPr>
          <p:cNvSpPr txBox="1">
            <a:spLocks/>
          </p:cNvSpPr>
          <p:nvPr/>
        </p:nvSpPr>
        <p:spPr>
          <a:xfrm>
            <a:off x="5871522" y="5679820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8D337F-8C4C-4820-B6D5-B65D4445AE05}"/>
              </a:ext>
            </a:extLst>
          </p:cNvPr>
          <p:cNvSpPr/>
          <p:nvPr/>
        </p:nvSpPr>
        <p:spPr>
          <a:xfrm>
            <a:off x="3301134" y="1306284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D36283F7-A756-4BFE-832D-CACA114CFF95}"/>
              </a:ext>
            </a:extLst>
          </p:cNvPr>
          <p:cNvSpPr txBox="1">
            <a:spLocks/>
          </p:cNvSpPr>
          <p:nvPr/>
        </p:nvSpPr>
        <p:spPr>
          <a:xfrm>
            <a:off x="3301133" y="3217562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355A1C-7BBD-4DCE-8225-113841EA9418}"/>
              </a:ext>
            </a:extLst>
          </p:cNvPr>
          <p:cNvSpPr/>
          <p:nvPr/>
        </p:nvSpPr>
        <p:spPr>
          <a:xfrm>
            <a:off x="3301133" y="3768542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8462DDC5-5B29-4342-98F3-2E56AFA2295A}"/>
              </a:ext>
            </a:extLst>
          </p:cNvPr>
          <p:cNvSpPr txBox="1">
            <a:spLocks/>
          </p:cNvSpPr>
          <p:nvPr/>
        </p:nvSpPr>
        <p:spPr>
          <a:xfrm>
            <a:off x="3301132" y="5679820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7086A98-C96E-48BC-A23E-3CA942917B29}"/>
              </a:ext>
            </a:extLst>
          </p:cNvPr>
          <p:cNvSpPr/>
          <p:nvPr/>
        </p:nvSpPr>
        <p:spPr>
          <a:xfrm>
            <a:off x="730743" y="1306284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C768C0D4-F583-4E5E-8764-FF3297A9CD81}"/>
              </a:ext>
            </a:extLst>
          </p:cNvPr>
          <p:cNvSpPr txBox="1">
            <a:spLocks/>
          </p:cNvSpPr>
          <p:nvPr/>
        </p:nvSpPr>
        <p:spPr>
          <a:xfrm>
            <a:off x="730742" y="3217562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42A6E14-27E8-435F-BC27-699421284266}"/>
              </a:ext>
            </a:extLst>
          </p:cNvPr>
          <p:cNvSpPr/>
          <p:nvPr/>
        </p:nvSpPr>
        <p:spPr>
          <a:xfrm>
            <a:off x="730742" y="3768542"/>
            <a:ext cx="2403987" cy="1911278"/>
          </a:xfrm>
          <a:prstGeom prst="rect">
            <a:avLst/>
          </a:prstGeom>
          <a:solidFill>
            <a:schemeClr val="bg2">
              <a:alpha val="3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4B5568AA-FC11-4EBF-914B-3A50D7DF1EEE}"/>
              </a:ext>
            </a:extLst>
          </p:cNvPr>
          <p:cNvSpPr txBox="1">
            <a:spLocks/>
          </p:cNvSpPr>
          <p:nvPr/>
        </p:nvSpPr>
        <p:spPr>
          <a:xfrm>
            <a:off x="730741" y="5679820"/>
            <a:ext cx="2403987" cy="36403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相關經歷說明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18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1CE6199-CAF8-199C-0972-67C60CAB717D}"/>
              </a:ext>
            </a:extLst>
          </p:cNvPr>
          <p:cNvSpPr/>
          <p:nvPr/>
        </p:nvSpPr>
        <p:spPr>
          <a:xfrm>
            <a:off x="563936" y="1845128"/>
            <a:ext cx="5458937" cy="1763486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關於嘉義的觀察與認識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7EC666-96F9-337A-D194-F70FA37C5AC7}"/>
              </a:ext>
            </a:extLst>
          </p:cNvPr>
          <p:cNvSpPr/>
          <p:nvPr/>
        </p:nvSpPr>
        <p:spPr>
          <a:xfrm>
            <a:off x="563937" y="3819876"/>
            <a:ext cx="5458936" cy="2066574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為何是嘉義？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pPr algn="ctr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為何想到嘉義嘗試二地工作Ｘ二地生活？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5E31AA-F45F-3AB3-8CA5-4B9A0E9CAC53}"/>
              </a:ext>
            </a:extLst>
          </p:cNvPr>
          <p:cNvSpPr/>
          <p:nvPr/>
        </p:nvSpPr>
        <p:spPr>
          <a:xfrm>
            <a:off x="6224433" y="1845128"/>
            <a:ext cx="2403987" cy="1763486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14EE01-724B-108C-03D0-9AF6FB918471}"/>
              </a:ext>
            </a:extLst>
          </p:cNvPr>
          <p:cNvSpPr/>
          <p:nvPr/>
        </p:nvSpPr>
        <p:spPr>
          <a:xfrm>
            <a:off x="6244099" y="3819876"/>
            <a:ext cx="2403987" cy="2066574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72E4211A-DD7A-4DFB-A2AA-4DB0D58F67EF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4037241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我對「嘉義二地居」的想像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3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E185F80-139D-5841-CD82-44301A9C5108}"/>
              </a:ext>
            </a:extLst>
          </p:cNvPr>
          <p:cNvSpPr/>
          <p:nvPr/>
        </p:nvSpPr>
        <p:spPr>
          <a:xfrm>
            <a:off x="341584" y="1993074"/>
            <a:ext cx="8161284" cy="1199820"/>
          </a:xfrm>
          <a:prstGeom prst="rect">
            <a:avLst/>
          </a:prstGeom>
          <a:solidFill>
            <a:schemeClr val="bg2">
              <a:alpha val="8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行動主軸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文化探索研究／跨域創作實驗／創新體驗設計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社區共生實踐／餐食體驗規劃／其他＿＿＿＿＿＿＿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94B6EB44-E3D5-481A-7277-F354696BBF0A}"/>
              </a:ext>
            </a:extLst>
          </p:cNvPr>
          <p:cNvSpPr txBox="1">
            <a:spLocks/>
          </p:cNvSpPr>
          <p:nvPr/>
        </p:nvSpPr>
        <p:spPr>
          <a:xfrm>
            <a:off x="341583" y="3512573"/>
            <a:ext cx="1160646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提案動機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D837D8-5347-AFB0-B4B9-1DEE84E19152}"/>
              </a:ext>
            </a:extLst>
          </p:cNvPr>
          <p:cNvSpPr/>
          <p:nvPr/>
        </p:nvSpPr>
        <p:spPr>
          <a:xfrm>
            <a:off x="341584" y="3907045"/>
            <a:ext cx="8161284" cy="2284577"/>
          </a:xfrm>
          <a:prstGeom prst="rect">
            <a:avLst/>
          </a:prstGeom>
          <a:solidFill>
            <a:schemeClr val="bg2">
              <a:alpha val="8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提案動機？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預計達成的目標為何？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透過二地居行動，想完成什麼？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2B29BE7-C1BF-4F01-9095-38E54278A972}"/>
              </a:ext>
            </a:extLst>
          </p:cNvPr>
          <p:cNvSpPr txBox="1">
            <a:spLocks/>
          </p:cNvSpPr>
          <p:nvPr/>
        </p:nvSpPr>
        <p:spPr>
          <a:xfrm>
            <a:off x="1555294" y="562109"/>
            <a:ext cx="6168119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 我的「嘉義二地居」規劃：計畫名稱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316BA3B5-4D0E-4893-989B-0D5CA57788DE}"/>
              </a:ext>
            </a:extLst>
          </p:cNvPr>
          <p:cNvSpPr txBox="1">
            <a:spLocks/>
          </p:cNvSpPr>
          <p:nvPr/>
        </p:nvSpPr>
        <p:spPr>
          <a:xfrm>
            <a:off x="341583" y="1598602"/>
            <a:ext cx="1160646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行動主軸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6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64473A82-9F0C-646E-FA67-A6C517510725}"/>
              </a:ext>
            </a:extLst>
          </p:cNvPr>
          <p:cNvSpPr txBox="1">
            <a:spLocks/>
          </p:cNvSpPr>
          <p:nvPr/>
        </p:nvSpPr>
        <p:spPr>
          <a:xfrm>
            <a:off x="326835" y="392895"/>
            <a:ext cx="2401616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規劃合作單位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0AB48A-4959-6E9D-C88B-B9F499036B0B}"/>
              </a:ext>
            </a:extLst>
          </p:cNvPr>
          <p:cNvSpPr/>
          <p:nvPr/>
        </p:nvSpPr>
        <p:spPr>
          <a:xfrm>
            <a:off x="326835" y="787367"/>
            <a:ext cx="5720004" cy="227097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為何想與此單位合作？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觀察與想像？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E24B35-5A61-6AD2-9430-6147CB33C36C}"/>
              </a:ext>
            </a:extLst>
          </p:cNvPr>
          <p:cNvSpPr/>
          <p:nvPr/>
        </p:nvSpPr>
        <p:spPr>
          <a:xfrm>
            <a:off x="6343781" y="787367"/>
            <a:ext cx="2403987" cy="227097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83582F4-8B6F-E0A2-FA65-C2DC476A6DA8}"/>
              </a:ext>
            </a:extLst>
          </p:cNvPr>
          <p:cNvSpPr txBox="1">
            <a:spLocks/>
          </p:cNvSpPr>
          <p:nvPr/>
        </p:nvSpPr>
        <p:spPr>
          <a:xfrm>
            <a:off x="326835" y="3405186"/>
            <a:ext cx="2401616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規劃執行場域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9E6EF6-56AD-3368-6A1B-CFC80D804A9E}"/>
              </a:ext>
            </a:extLst>
          </p:cNvPr>
          <p:cNvSpPr/>
          <p:nvPr/>
        </p:nvSpPr>
        <p:spPr>
          <a:xfrm>
            <a:off x="326835" y="3799658"/>
            <a:ext cx="5720004" cy="227097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為何想在此場域執行？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觀察與想像？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65953D-2A34-C5CA-9D3E-E77209D2E523}"/>
              </a:ext>
            </a:extLst>
          </p:cNvPr>
          <p:cNvSpPr/>
          <p:nvPr/>
        </p:nvSpPr>
        <p:spPr>
          <a:xfrm>
            <a:off x="6343781" y="3799658"/>
            <a:ext cx="2403987" cy="227097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</p:spTree>
    <p:extLst>
      <p:ext uri="{BB962C8B-B14F-4D97-AF65-F5344CB8AC3E}">
        <p14:creationId xmlns:p14="http://schemas.microsoft.com/office/powerpoint/2010/main" val="314346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8B547F8-1AEC-1583-CCA6-7F89C76A9D25}"/>
              </a:ext>
            </a:extLst>
          </p:cNvPr>
          <p:cNvSpPr txBox="1">
            <a:spLocks/>
          </p:cNvSpPr>
          <p:nvPr/>
        </p:nvSpPr>
        <p:spPr>
          <a:xfrm>
            <a:off x="575184" y="1535186"/>
            <a:ext cx="2401614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步驟一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AAAAC5-219C-FF09-8438-938B12D542CC}"/>
              </a:ext>
            </a:extLst>
          </p:cNvPr>
          <p:cNvSpPr/>
          <p:nvPr/>
        </p:nvSpPr>
        <p:spPr>
          <a:xfrm>
            <a:off x="575183" y="1927762"/>
            <a:ext cx="2401616" cy="2162546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執行重點說明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88D62CD2-D662-58B2-8A3B-C9CE1CA3B74A}"/>
              </a:ext>
            </a:extLst>
          </p:cNvPr>
          <p:cNvSpPr txBox="1">
            <a:spLocks/>
          </p:cNvSpPr>
          <p:nvPr/>
        </p:nvSpPr>
        <p:spPr>
          <a:xfrm>
            <a:off x="3455019" y="1533290"/>
            <a:ext cx="2401614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步驟二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76B43C7A-BDB3-E88D-415E-3DC4ED877D7C}"/>
              </a:ext>
            </a:extLst>
          </p:cNvPr>
          <p:cNvSpPr txBox="1">
            <a:spLocks/>
          </p:cNvSpPr>
          <p:nvPr/>
        </p:nvSpPr>
        <p:spPr>
          <a:xfrm>
            <a:off x="6334855" y="1535186"/>
            <a:ext cx="2401616" cy="394472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步驟三</a:t>
            </a:r>
            <a:endParaRPr lang="en-US" altLang="zh-TW" sz="1800" dirty="0">
              <a:solidFill>
                <a:schemeClr val="bg2">
                  <a:lumMod val="50000"/>
                </a:schemeClr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62ADD1E-D727-89F2-4425-5C09BF90D6C0}"/>
              </a:ext>
            </a:extLst>
          </p:cNvPr>
          <p:cNvSpPr/>
          <p:nvPr/>
        </p:nvSpPr>
        <p:spPr>
          <a:xfrm>
            <a:off x="3455018" y="1927762"/>
            <a:ext cx="2401616" cy="216254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執行重點說明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5A298F-8833-5030-A534-E487B5974C9C}"/>
              </a:ext>
            </a:extLst>
          </p:cNvPr>
          <p:cNvSpPr/>
          <p:nvPr/>
        </p:nvSpPr>
        <p:spPr>
          <a:xfrm>
            <a:off x="6334852" y="1927762"/>
            <a:ext cx="2401616" cy="2162545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執行重點說明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華康儷宋 Std W3" panose="02020300000000000000" pitchFamily="18" charset="-120"/>
              <a:ea typeface="華康儷宋 Std W3" panose="02020300000000000000" pitchFamily="18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646CE3-DF3A-EE1A-5B80-C87701017C54}"/>
              </a:ext>
            </a:extLst>
          </p:cNvPr>
          <p:cNvSpPr/>
          <p:nvPr/>
        </p:nvSpPr>
        <p:spPr>
          <a:xfrm>
            <a:off x="575186" y="4394623"/>
            <a:ext cx="2403987" cy="1597962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1ED364-33C5-A0FD-1351-9398B2615746}"/>
              </a:ext>
            </a:extLst>
          </p:cNvPr>
          <p:cNvSpPr/>
          <p:nvPr/>
        </p:nvSpPr>
        <p:spPr>
          <a:xfrm>
            <a:off x="3457392" y="4394623"/>
            <a:ext cx="2403987" cy="1597962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1316BCF-6AC3-F5FE-9E55-5E0059298666}"/>
              </a:ext>
            </a:extLst>
          </p:cNvPr>
          <p:cNvSpPr/>
          <p:nvPr/>
        </p:nvSpPr>
        <p:spPr>
          <a:xfrm>
            <a:off x="6334855" y="4394623"/>
            <a:ext cx="2403987" cy="1597962"/>
          </a:xfrm>
          <a:prstGeom prst="rect">
            <a:avLst/>
          </a:prstGeom>
          <a:solidFill>
            <a:schemeClr val="bg2">
              <a:alpha val="9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華康儷宋 Std W3" panose="02020300000000000000" pitchFamily="18" charset="-120"/>
                <a:ea typeface="華康儷宋 Std W3" panose="02020300000000000000" pitchFamily="18" charset="-120"/>
              </a:rPr>
              <a:t>相關示意圖</a:t>
            </a: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747B361-D011-4425-83AC-B89CAABB62A1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4342586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 我的「嘉義二地居」執行步驟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144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73FBEC9-05D3-0F4C-0758-FEB19D4AF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54230"/>
              </p:ext>
            </p:extLst>
          </p:nvPr>
        </p:nvGraphicFramePr>
        <p:xfrm>
          <a:off x="702659" y="1836964"/>
          <a:ext cx="7792412" cy="4045911"/>
        </p:xfrm>
        <a:graphic>
          <a:graphicData uri="http://schemas.openxmlformats.org/drawingml/2006/table">
            <a:tbl>
              <a:tblPr firstRow="1" firstCol="1" bandRow="1"/>
              <a:tblGrid>
                <a:gridCol w="600002">
                  <a:extLst>
                    <a:ext uri="{9D8B030D-6E8A-4147-A177-3AD203B41FA5}">
                      <a16:colId xmlns:a16="http://schemas.microsoft.com/office/drawing/2014/main" val="4030159788"/>
                    </a:ext>
                  </a:extLst>
                </a:gridCol>
                <a:gridCol w="1434420">
                  <a:extLst>
                    <a:ext uri="{9D8B030D-6E8A-4147-A177-3AD203B41FA5}">
                      <a16:colId xmlns:a16="http://schemas.microsoft.com/office/drawing/2014/main" val="3932766491"/>
                    </a:ext>
                  </a:extLst>
                </a:gridCol>
                <a:gridCol w="839495">
                  <a:extLst>
                    <a:ext uri="{9D8B030D-6E8A-4147-A177-3AD203B41FA5}">
                      <a16:colId xmlns:a16="http://schemas.microsoft.com/office/drawing/2014/main" val="2440207144"/>
                    </a:ext>
                  </a:extLst>
                </a:gridCol>
                <a:gridCol w="600002">
                  <a:extLst>
                    <a:ext uri="{9D8B030D-6E8A-4147-A177-3AD203B41FA5}">
                      <a16:colId xmlns:a16="http://schemas.microsoft.com/office/drawing/2014/main" val="4102838323"/>
                    </a:ext>
                  </a:extLst>
                </a:gridCol>
                <a:gridCol w="600002">
                  <a:extLst>
                    <a:ext uri="{9D8B030D-6E8A-4147-A177-3AD203B41FA5}">
                      <a16:colId xmlns:a16="http://schemas.microsoft.com/office/drawing/2014/main" val="2270433059"/>
                    </a:ext>
                  </a:extLst>
                </a:gridCol>
                <a:gridCol w="1199158">
                  <a:extLst>
                    <a:ext uri="{9D8B030D-6E8A-4147-A177-3AD203B41FA5}">
                      <a16:colId xmlns:a16="http://schemas.microsoft.com/office/drawing/2014/main" val="3485842585"/>
                    </a:ext>
                  </a:extLst>
                </a:gridCol>
                <a:gridCol w="2519333">
                  <a:extLst>
                    <a:ext uri="{9D8B030D-6E8A-4147-A177-3AD203B41FA5}">
                      <a16:colId xmlns:a16="http://schemas.microsoft.com/office/drawing/2014/main" val="672455099"/>
                    </a:ext>
                  </a:extLst>
                </a:gridCol>
              </a:tblGrid>
              <a:tr h="455456"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單價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數量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單位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預算總金額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45413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前期調查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二地居前期調查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03392"/>
                  </a:ext>
                </a:extLst>
              </a:tr>
              <a:tr h="979215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現地執行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120,000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120,000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二地居現地執行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包含計畫執行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含成果發表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、來回交通、住宿等所有費用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08667"/>
                  </a:ext>
                </a:extLst>
              </a:tr>
              <a:tr h="652810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民眾參與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為強化民眾參與互動之體驗活動設計執行費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59668"/>
                  </a:ext>
                </a:extLst>
              </a:tr>
              <a:tr h="65281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行銷推廣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視覺設計、輸出印刷、網路平台經營、廣告投放等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22776"/>
                  </a:ext>
                </a:extLst>
              </a:tr>
              <a:tr h="326405">
                <a:tc gridSpan="5"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32064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管理費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含稅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49614"/>
                  </a:ext>
                </a:extLst>
              </a:tr>
              <a:tr h="326405">
                <a:tc gridSpan="5"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200,000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Times New Roman" panose="02020603050405020304" pitchFamily="18" charset="0"/>
                        </a:rPr>
                        <a:t>均可勻支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28134"/>
                  </a:ext>
                </a:extLst>
              </a:tr>
            </a:tbl>
          </a:graphicData>
        </a:graphic>
      </p:graphicFrame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32DEBB1-6FDB-4B45-9710-C0BAE68ABD18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4000502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 二地居預算規劃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參考案例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285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F1A6B73-37AD-3DE1-EE3A-D2C328653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73618"/>
              </p:ext>
            </p:extLst>
          </p:nvPr>
        </p:nvGraphicFramePr>
        <p:xfrm>
          <a:off x="324531" y="2306937"/>
          <a:ext cx="8494938" cy="2512961"/>
        </p:xfrm>
        <a:graphic>
          <a:graphicData uri="http://schemas.openxmlformats.org/drawingml/2006/table">
            <a:tbl>
              <a:tblPr bandRow="1"/>
              <a:tblGrid>
                <a:gridCol w="1280527">
                  <a:extLst>
                    <a:ext uri="{9D8B030D-6E8A-4147-A177-3AD203B41FA5}">
                      <a16:colId xmlns:a16="http://schemas.microsoft.com/office/drawing/2014/main" val="3372657466"/>
                    </a:ext>
                  </a:extLst>
                </a:gridCol>
                <a:gridCol w="1054008">
                  <a:extLst>
                    <a:ext uri="{9D8B030D-6E8A-4147-A177-3AD203B41FA5}">
                      <a16:colId xmlns:a16="http://schemas.microsoft.com/office/drawing/2014/main" val="2976588750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1003724143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val="2156762074"/>
                    </a:ext>
                  </a:extLst>
                </a:gridCol>
                <a:gridCol w="786808">
                  <a:extLst>
                    <a:ext uri="{9D8B030D-6E8A-4147-A177-3AD203B41FA5}">
                      <a16:colId xmlns:a16="http://schemas.microsoft.com/office/drawing/2014/main" val="2124755378"/>
                    </a:ext>
                  </a:extLst>
                </a:gridCol>
                <a:gridCol w="917173">
                  <a:extLst>
                    <a:ext uri="{9D8B030D-6E8A-4147-A177-3AD203B41FA5}">
                      <a16:colId xmlns:a16="http://schemas.microsoft.com/office/drawing/2014/main" val="3854302858"/>
                    </a:ext>
                  </a:extLst>
                </a:gridCol>
                <a:gridCol w="917173">
                  <a:extLst>
                    <a:ext uri="{9D8B030D-6E8A-4147-A177-3AD203B41FA5}">
                      <a16:colId xmlns:a16="http://schemas.microsoft.com/office/drawing/2014/main" val="482091747"/>
                    </a:ext>
                  </a:extLst>
                </a:gridCol>
                <a:gridCol w="1966558">
                  <a:extLst>
                    <a:ext uri="{9D8B030D-6E8A-4147-A177-3AD203B41FA5}">
                      <a16:colId xmlns:a16="http://schemas.microsoft.com/office/drawing/2014/main" val="1327562496"/>
                    </a:ext>
                  </a:extLst>
                </a:gridCol>
              </a:tblGrid>
              <a:tr h="508983"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工作項目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簽約日起至七月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八月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九月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十月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十一月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十二月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5" panose="02020500000000000000" pitchFamily="18" charset="-120"/>
                          <a:cs typeface="標楷體" panose="03000509000000000000" pitchFamily="65" charset="-120"/>
                        </a:rPr>
                        <a:t>說明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23138"/>
                  </a:ext>
                </a:extLst>
              </a:tr>
              <a:tr h="254492"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前期規劃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前期執行規劃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60664"/>
                  </a:ext>
                </a:extLst>
              </a:tr>
              <a:tr h="508983">
                <a:tc>
                  <a:txBody>
                    <a:bodyPr/>
                    <a:lstStyle/>
                    <a:p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二地居現地執行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二地工作Ｘ二地生活提案執行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98144"/>
                  </a:ext>
                </a:extLst>
              </a:tr>
              <a:tr h="508983"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計畫宣傳與推廣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透過媒體平台進行不間斷的宣傳推廣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6068"/>
                  </a:ext>
                </a:extLst>
              </a:tr>
              <a:tr h="508983">
                <a:tc>
                  <a:txBody>
                    <a:bodyPr/>
                    <a:lstStyle/>
                    <a:p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成果發表與結案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  <a:latin typeface="華康儷宋 Std W3" panose="02020300000000000000" pitchFamily="18" charset="-12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成果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發表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成果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結案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華康儷宋 Std W3" panose="02020300000000000000" pitchFamily="18" charset="-120"/>
                          <a:cs typeface="標楷體" panose="03000509000000000000" pitchFamily="65" charset="-120"/>
                        </a:rPr>
                        <a:t>配合機關辦理響應串聯活動，並完成結案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597" marR="7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08688"/>
                  </a:ext>
                </a:extLst>
              </a:tr>
            </a:tbl>
          </a:graphicData>
        </a:graphic>
      </p:graphicFrame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AEFC9ED-0709-4F25-B494-E9165168CA41}"/>
              </a:ext>
            </a:extLst>
          </p:cNvPr>
          <p:cNvSpPr txBox="1">
            <a:spLocks/>
          </p:cNvSpPr>
          <p:nvPr/>
        </p:nvSpPr>
        <p:spPr>
          <a:xfrm>
            <a:off x="1555295" y="562109"/>
            <a:ext cx="4420962" cy="487834"/>
          </a:xfrm>
          <a:prstGeom prst="rect">
            <a:avLst/>
          </a:prstGeom>
          <a:solidFill>
            <a:srgbClr val="FFE16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二地居工作期程表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參考案例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華康儷宋 Std W5" panose="02020500000000000000" pitchFamily="18" charset="-120"/>
                <a:ea typeface="華康儷宋 Std W5" panose="02020500000000000000" pitchFamily="18" charset="-120"/>
              </a:rPr>
              <a:t>)</a:t>
            </a:r>
            <a:endParaRPr lang="en-US" altLang="zh-TW" dirty="0">
              <a:solidFill>
                <a:srgbClr val="FF0000"/>
              </a:solidFill>
              <a:latin typeface="華康儷宋 Std W5" panose="02020500000000000000" pitchFamily="18" charset="-120"/>
              <a:ea typeface="華康儷宋 Std W5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49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</TotalTime>
  <Words>531</Words>
  <Application>Microsoft Office PowerPoint</Application>
  <PresentationFormat>如螢幕大小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華康儷宋 Std W3</vt:lpstr>
      <vt:lpstr>華康儷宋 Std W5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Big Head</dc:creator>
  <cp:lastModifiedBy>Joanna</cp:lastModifiedBy>
  <cp:revision>90</cp:revision>
  <dcterms:created xsi:type="dcterms:W3CDTF">2024-04-26T04:46:56Z</dcterms:created>
  <dcterms:modified xsi:type="dcterms:W3CDTF">2024-05-27T06:24:00Z</dcterms:modified>
</cp:coreProperties>
</file>