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99"/>
    <a:srgbClr val="EE7012"/>
    <a:srgbClr val="FBA7C9"/>
    <a:srgbClr val="186594"/>
    <a:srgbClr val="38887B"/>
    <a:srgbClr val="CC66FF"/>
    <a:srgbClr val="CCFF99"/>
    <a:srgbClr val="FFCCFF"/>
    <a:srgbClr val="C3C2E0"/>
  </p:clrMru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198" y="6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B3D3-5257-4AF0-95CC-46E80A3E863D}" type="datetimeFigureOut">
              <a:rPr lang="zh-TW" altLang="en-US" smtClean="0"/>
              <a:pPr/>
              <a:t>2022/4/27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08F6-6BEF-4FEB-B107-8D3C2ED5B5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B3D3-5257-4AF0-95CC-46E80A3E863D}" type="datetimeFigureOut">
              <a:rPr lang="zh-TW" altLang="en-US" smtClean="0"/>
              <a:pPr/>
              <a:t>2022/4/27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08F6-6BEF-4FEB-B107-8D3C2ED5B5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B3D3-5257-4AF0-95CC-46E80A3E863D}" type="datetimeFigureOut">
              <a:rPr lang="zh-TW" altLang="en-US" smtClean="0"/>
              <a:pPr/>
              <a:t>2022/4/27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08F6-6BEF-4FEB-B107-8D3C2ED5B5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B3D3-5257-4AF0-95CC-46E80A3E863D}" type="datetimeFigureOut">
              <a:rPr lang="zh-TW" altLang="en-US" smtClean="0"/>
              <a:pPr/>
              <a:t>2022/4/27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08F6-6BEF-4FEB-B107-8D3C2ED5B5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B3D3-5257-4AF0-95CC-46E80A3E863D}" type="datetimeFigureOut">
              <a:rPr lang="zh-TW" altLang="en-US" smtClean="0"/>
              <a:pPr/>
              <a:t>2022/4/27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08F6-6BEF-4FEB-B107-8D3C2ED5B5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B3D3-5257-4AF0-95CC-46E80A3E863D}" type="datetimeFigureOut">
              <a:rPr lang="zh-TW" altLang="en-US" smtClean="0"/>
              <a:pPr/>
              <a:t>2022/4/27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08F6-6BEF-4FEB-B107-8D3C2ED5B5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B3D3-5257-4AF0-95CC-46E80A3E863D}" type="datetimeFigureOut">
              <a:rPr lang="zh-TW" altLang="en-US" smtClean="0"/>
              <a:pPr/>
              <a:t>2022/4/27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08F6-6BEF-4FEB-B107-8D3C2ED5B5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B3D3-5257-4AF0-95CC-46E80A3E863D}" type="datetimeFigureOut">
              <a:rPr lang="zh-TW" altLang="en-US" smtClean="0"/>
              <a:pPr/>
              <a:t>2022/4/27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08F6-6BEF-4FEB-B107-8D3C2ED5B5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B3D3-5257-4AF0-95CC-46E80A3E863D}" type="datetimeFigureOut">
              <a:rPr lang="zh-TW" altLang="en-US" smtClean="0"/>
              <a:pPr/>
              <a:t>2022/4/27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08F6-6BEF-4FEB-B107-8D3C2ED5B5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B3D3-5257-4AF0-95CC-46E80A3E863D}" type="datetimeFigureOut">
              <a:rPr lang="zh-TW" altLang="en-US" smtClean="0"/>
              <a:pPr/>
              <a:t>2022/4/27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08F6-6BEF-4FEB-B107-8D3C2ED5B5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B3D3-5257-4AF0-95CC-46E80A3E863D}" type="datetimeFigureOut">
              <a:rPr lang="zh-TW" altLang="en-US" smtClean="0"/>
              <a:pPr/>
              <a:t>2022/4/27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08F6-6BEF-4FEB-B107-8D3C2ED5B5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FB3D3-5257-4AF0-95CC-46E80A3E863D}" type="datetimeFigureOut">
              <a:rPr lang="zh-TW" altLang="en-US" smtClean="0"/>
              <a:pPr/>
              <a:t>2022/4/27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508F6-6BEF-4FEB-B107-8D3C2ED5B54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 descr="49c44a487974087607065e4674a63d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4768" y="0"/>
            <a:ext cx="6912768" cy="955588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836712" y="467544"/>
            <a:ext cx="5400600" cy="136960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endParaRPr lang="en-US" altLang="zh-TW" b="1" dirty="0" smtClean="0">
              <a:ln w="12700">
                <a:solidFill>
                  <a:srgbClr val="00B05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ts val="2600"/>
              </a:lnSpc>
            </a:pPr>
            <a:r>
              <a:rPr lang="zh-TW" altLang="en-US" sz="24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</a:t>
            </a:r>
            <a:r>
              <a:rPr lang="zh-TW" alt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</a:t>
            </a:r>
            <a:r>
              <a:rPr lang="en-US" altLang="zh-TW" sz="28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華康POP1體W5" pitchFamily="81" charset="-120"/>
                <a:ea typeface="華康POP1體W5" pitchFamily="81" charset="-120"/>
              </a:rPr>
              <a:t>111</a:t>
            </a:r>
            <a:r>
              <a:rPr lang="zh-TW" altLang="en-US" sz="28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華康POP1體W5" pitchFamily="81" charset="-120"/>
                <a:ea typeface="華康POP1體W5" pitchFamily="81" charset="-120"/>
              </a:rPr>
              <a:t> 學 年 度 開 辦</a:t>
            </a:r>
            <a:endParaRPr lang="en-US" altLang="zh-TW" sz="2400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華康POP1體W5" pitchFamily="81" charset="-120"/>
              <a:ea typeface="華康POP1體W5" pitchFamily="81" charset="-120"/>
            </a:endParaRPr>
          </a:p>
          <a:p>
            <a:pPr>
              <a:lnSpc>
                <a:spcPts val="2600"/>
              </a:lnSpc>
            </a:pPr>
            <a:r>
              <a:rPr lang="zh-TW" altLang="en-US" sz="2000" dirty="0" smtClean="0">
                <a:ln w="12700">
                  <a:solidFill>
                    <a:srgbClr val="FBA7C9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華康POP1體W5" pitchFamily="81" charset="-120"/>
                <a:ea typeface="華康POP1體W5" pitchFamily="81" charset="-120"/>
              </a:rPr>
              <a:t>  </a:t>
            </a:r>
            <a:r>
              <a:rPr lang="zh-TW" altLang="en-US" sz="2000" dirty="0" smtClean="0">
                <a:ln w="12700">
                  <a:solidFill>
                    <a:srgbClr val="186594"/>
                  </a:solidFill>
                  <a:prstDash val="solid"/>
                </a:ln>
                <a:solidFill>
                  <a:srgbClr val="18659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華康POP1體W5" pitchFamily="81" charset="-120"/>
                <a:ea typeface="華康POP1體W5" pitchFamily="81" charset="-120"/>
              </a:rPr>
              <a:t>台灣中油嘉義區職工福利分會非營利幼兒園</a:t>
            </a:r>
            <a:endParaRPr lang="en-US" altLang="zh-TW" sz="2000" dirty="0" smtClean="0">
              <a:ln w="12700">
                <a:solidFill>
                  <a:srgbClr val="186594"/>
                </a:solidFill>
                <a:prstDash val="solid"/>
              </a:ln>
              <a:solidFill>
                <a:srgbClr val="18659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華康POP1體W5" pitchFamily="81" charset="-120"/>
              <a:ea typeface="華康POP1體W5" pitchFamily="81" charset="-120"/>
            </a:endParaRPr>
          </a:p>
          <a:p>
            <a:pPr>
              <a:lnSpc>
                <a:spcPts val="2600"/>
              </a:lnSpc>
            </a:pPr>
            <a:r>
              <a:rPr lang="zh-TW" altLang="en-US" sz="1400" b="1" dirty="0" smtClean="0">
                <a:ln w="1270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華康POP1體W5" pitchFamily="81" charset="-120"/>
                <a:ea typeface="華康POP1體W5" pitchFamily="81" charset="-120"/>
              </a:rPr>
              <a:t>    （委託財團法人台灣中油股份有限公司職工福利委員會辦理</a:t>
            </a:r>
            <a:r>
              <a:rPr lang="zh-TW" altLang="en-US" sz="1400" b="1" dirty="0" smtClean="0">
                <a:ln w="1270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）</a:t>
            </a:r>
            <a:endParaRPr lang="zh-TW" altLang="en-US" b="1" dirty="0">
              <a:ln w="12700">
                <a:solidFill>
                  <a:schemeClr val="accent5">
                    <a:lumMod val="50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484784" y="2699792"/>
            <a:ext cx="2592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rgbClr val="002060"/>
                </a:solidFill>
              </a:rPr>
              <a:t>  </a:t>
            </a:r>
            <a:endParaRPr lang="en-US" altLang="zh-TW" sz="4000" b="1" dirty="0" smtClean="0">
              <a:solidFill>
                <a:srgbClr val="002060"/>
              </a:solidFill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4000" b="1" dirty="0" smtClean="0">
                <a:solidFill>
                  <a:srgbClr val="002060"/>
                </a:solidFill>
                <a:latin typeface="華康娃娃體W7" pitchFamily="81" charset="-120"/>
                <a:ea typeface="華康娃娃體W7" pitchFamily="81" charset="-120"/>
              </a:rPr>
              <a:t>        </a:t>
            </a:r>
            <a:endParaRPr lang="zh-TW" altLang="en-US" sz="4000" b="1" dirty="0">
              <a:solidFill>
                <a:srgbClr val="0070C0"/>
              </a:solidFill>
              <a:latin typeface="華康娃娃體W7" pitchFamily="81" charset="-120"/>
              <a:ea typeface="華康娃娃體W7" pitchFamily="81" charset="-12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764704" y="2555776"/>
          <a:ext cx="5184576" cy="2377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31794"/>
                <a:gridCol w="980866"/>
                <a:gridCol w="2171916"/>
              </a:tblGrid>
              <a:tr h="3655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職位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華康POP1體W5" pitchFamily="81" charset="-120"/>
                        <a:ea typeface="華康POP1體W5" pitchFamily="81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人數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華康POP1體W5" pitchFamily="81" charset="-120"/>
                        <a:ea typeface="華康POP1體W5" pitchFamily="81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薪資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元</a:t>
                      </a:r>
                      <a:r>
                        <a:rPr lang="en-US" altLang="zh-TW" sz="2000" dirty="0" smtClean="0"/>
                        <a:t>)/</a:t>
                      </a:r>
                      <a:r>
                        <a:rPr lang="zh-TW" altLang="en-US" sz="2000" dirty="0" smtClean="0"/>
                        <a:t>月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華康POP1體W5" pitchFamily="81" charset="-120"/>
                        <a:ea typeface="華康POP1體W5" pitchFamily="81" charset="-120"/>
                      </a:endParaRPr>
                    </a:p>
                  </a:txBody>
                  <a:tcPr anchor="ctr"/>
                </a:tc>
              </a:tr>
              <a:tr h="3655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會計兼行政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華康POP1體W5" pitchFamily="81" charset="-120"/>
                        <a:ea typeface="華康POP1體W5" pitchFamily="81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１位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華康POP1體W5" pitchFamily="81" charset="-120"/>
                        <a:ea typeface="華康POP1體W5" pitchFamily="81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33756~35899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華康POP1體W5" pitchFamily="81" charset="-120"/>
                        <a:ea typeface="華康POP1體W5" pitchFamily="81" charset="-120"/>
                      </a:endParaRPr>
                    </a:p>
                  </a:txBody>
                  <a:tcPr anchor="ctr"/>
                </a:tc>
              </a:tr>
              <a:tr h="3655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廚工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華康POP1體W5" pitchFamily="81" charset="-120"/>
                        <a:ea typeface="華康POP1體W5" pitchFamily="81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１位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華康POP1體W5" pitchFamily="81" charset="-120"/>
                        <a:ea typeface="華康POP1體W5" pitchFamily="81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31200~32240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華康POP1體W5" pitchFamily="81" charset="-120"/>
                        <a:ea typeface="華康POP1體W5" pitchFamily="81" charset="-120"/>
                      </a:endParaRPr>
                    </a:p>
                  </a:txBody>
                  <a:tcPr anchor="ctr"/>
                </a:tc>
              </a:tr>
              <a:tr h="3655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清潔人員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華康POP1體W5" pitchFamily="81" charset="-120"/>
                        <a:ea typeface="華康POP1體W5" pitchFamily="81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１位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華康POP1體W5" pitchFamily="81" charset="-120"/>
                        <a:ea typeface="華康POP1體W5" pitchFamily="81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smtClean="0"/>
                        <a:t>25250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華康POP1體W5" pitchFamily="81" charset="-120"/>
                        <a:ea typeface="華康POP1體W5" pitchFamily="81" charset="-120"/>
                      </a:endParaRPr>
                    </a:p>
                  </a:txBody>
                  <a:tcPr anchor="ctr"/>
                </a:tc>
              </a:tr>
              <a:tr h="36558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教保員</a:t>
                      </a:r>
                      <a:r>
                        <a:rPr lang="en-US" altLang="zh-TW" sz="2000" dirty="0" smtClean="0"/>
                        <a:t>/</a:t>
                      </a:r>
                      <a:r>
                        <a:rPr lang="zh-TW" altLang="en-US" sz="2000" dirty="0" smtClean="0"/>
                        <a:t>教師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華康POP1體W5" pitchFamily="81" charset="-120"/>
                        <a:ea typeface="華康POP1體W5" pitchFamily="81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3</a:t>
                      </a:r>
                      <a:r>
                        <a:rPr lang="zh-TW" altLang="en-US" sz="2000" dirty="0" smtClean="0"/>
                        <a:t>位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華康POP1體W5" pitchFamily="81" charset="-120"/>
                        <a:ea typeface="華康POP1體W5" pitchFamily="81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37627~38667</a:t>
                      </a:r>
                      <a:endParaRPr lang="zh-TW" altLang="en-US" sz="2000" dirty="0">
                        <a:solidFill>
                          <a:schemeClr val="tx1"/>
                        </a:solidFill>
                        <a:latin typeface="華康POP1體W5" pitchFamily="81" charset="-120"/>
                        <a:ea typeface="華康POP1體W5" pitchFamily="81" charset="-120"/>
                      </a:endParaRPr>
                    </a:p>
                  </a:txBody>
                  <a:tcPr anchor="ctr"/>
                </a:tc>
              </a:tr>
              <a:tr h="356028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2000" b="0" dirty="0" smtClean="0">
                          <a:solidFill>
                            <a:srgbClr val="38887B"/>
                          </a:solidFill>
                          <a:latin typeface="華康華綜體W5" pitchFamily="49" charset="-120"/>
                          <a:ea typeface="華康華綜體W5" pitchFamily="49" charset="-120"/>
                        </a:rPr>
                        <a:t>甄選資格請參閱簡章</a:t>
                      </a:r>
                      <a:endParaRPr lang="zh-TW" altLang="en-US" sz="2000" b="0" dirty="0">
                        <a:solidFill>
                          <a:srgbClr val="38887B"/>
                        </a:solidFill>
                        <a:latin typeface="華康華綜體W5" pitchFamily="49" charset="-120"/>
                        <a:ea typeface="華康華綜體W5" pitchFamily="49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華康POP1體W5" pitchFamily="81" charset="-120"/>
                        <a:ea typeface="華康POP1體W5" pitchFamily="81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華康POP1體W5" pitchFamily="81" charset="-120"/>
                        <a:ea typeface="華康POP1體W5" pitchFamily="81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7" name="流程圖: 決策 16"/>
          <p:cNvSpPr/>
          <p:nvPr/>
        </p:nvSpPr>
        <p:spPr>
          <a:xfrm rot="21372071">
            <a:off x="2079966" y="1798813"/>
            <a:ext cx="1080622" cy="612965"/>
          </a:xfrm>
          <a:prstGeom prst="flowChartDecision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rgbClr val="002060"/>
                </a:solidFill>
              </a:rPr>
              <a:t>徵</a:t>
            </a:r>
          </a:p>
        </p:txBody>
      </p:sp>
      <p:sp>
        <p:nvSpPr>
          <p:cNvPr id="18" name="流程圖: 決策 17"/>
          <p:cNvSpPr/>
          <p:nvPr/>
        </p:nvSpPr>
        <p:spPr>
          <a:xfrm rot="578760">
            <a:off x="2974551" y="1763100"/>
            <a:ext cx="908900" cy="668785"/>
          </a:xfrm>
          <a:prstGeom prst="flowChartDecisi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rgbClr val="FF0000"/>
                </a:solidFill>
              </a:rPr>
              <a:t>才</a:t>
            </a:r>
            <a:endParaRPr lang="zh-TW" altLang="en-US" sz="3600" b="1" dirty="0">
              <a:solidFill>
                <a:srgbClr val="FF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92987" y="1841351"/>
            <a:ext cx="1545906" cy="5847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華康POP1體W5" pitchFamily="81" charset="-120"/>
                <a:ea typeface="華康POP1體W5" pitchFamily="81" charset="-120"/>
              </a:rPr>
              <a:t>幼兒園</a:t>
            </a:r>
            <a:endParaRPr lang="zh-TW" alt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流程圖: 決策 23"/>
          <p:cNvSpPr/>
          <p:nvPr/>
        </p:nvSpPr>
        <p:spPr>
          <a:xfrm>
            <a:off x="3645024" y="1763688"/>
            <a:ext cx="908900" cy="668785"/>
          </a:xfrm>
          <a:prstGeom prst="flowChartDecision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rgbClr val="002060"/>
                </a:solidFill>
              </a:rPr>
              <a:t>公</a:t>
            </a:r>
          </a:p>
        </p:txBody>
      </p:sp>
      <p:sp>
        <p:nvSpPr>
          <p:cNvPr id="25" name="流程圖: 決策 24"/>
          <p:cNvSpPr/>
          <p:nvPr/>
        </p:nvSpPr>
        <p:spPr>
          <a:xfrm>
            <a:off x="4437112" y="1763688"/>
            <a:ext cx="908900" cy="668785"/>
          </a:xfrm>
          <a:prstGeom prst="flowChartDecision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rgbClr val="002060"/>
                </a:solidFill>
              </a:rPr>
              <a:t>告</a:t>
            </a:r>
          </a:p>
        </p:txBody>
      </p:sp>
      <p:sp>
        <p:nvSpPr>
          <p:cNvPr id="26" name="矩形 25"/>
          <p:cNvSpPr/>
          <p:nvPr/>
        </p:nvSpPr>
        <p:spPr>
          <a:xfrm>
            <a:off x="836712" y="5004048"/>
            <a:ext cx="5328592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zh-TW" dirty="0">
              <a:solidFill>
                <a:schemeClr val="tx1"/>
              </a:solidFill>
            </a:endParaRPr>
          </a:p>
          <a:p>
            <a:pPr marL="108000"/>
            <a:r>
              <a:rPr lang="zh-TW" altLang="en-US" dirty="0" smtClean="0">
                <a:solidFill>
                  <a:schemeClr val="tx1"/>
                </a:solidFill>
                <a:latin typeface="華康POP1體W5" pitchFamily="81" charset="-120"/>
                <a:ea typeface="華康POP1體W5" pitchFamily="81" charset="-120"/>
              </a:rPr>
              <a:t>　</a:t>
            </a:r>
            <a:r>
              <a:rPr lang="zh-TW" altLang="en-US" b="1" dirty="0" smtClean="0">
                <a:solidFill>
                  <a:schemeClr val="accent5">
                    <a:lumMod val="50000"/>
                  </a:schemeClr>
                </a:solidFill>
                <a:latin typeface="華康POP1體W5" pitchFamily="81" charset="-120"/>
                <a:ea typeface="華康POP1體W5" pitchFamily="81" charset="-120"/>
              </a:rPr>
              <a:t>     歡迎熱愛孩子、富有工作熱忱，　</a:t>
            </a:r>
            <a:endParaRPr lang="en-US" altLang="zh-TW" b="1" dirty="0" smtClean="0">
              <a:solidFill>
                <a:schemeClr val="accent5">
                  <a:lumMod val="50000"/>
                </a:schemeClr>
              </a:solidFill>
              <a:latin typeface="華康POP1體W5" pitchFamily="81" charset="-120"/>
              <a:ea typeface="華康POP1體W5" pitchFamily="81" charset="-120"/>
            </a:endParaRPr>
          </a:p>
          <a:p>
            <a:pPr marL="108000"/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  <a:latin typeface="華康POP1體W5" pitchFamily="81" charset="-120"/>
                <a:ea typeface="華康POP1體W5" pitchFamily="81" charset="-120"/>
              </a:rPr>
              <a:t>　</a:t>
            </a:r>
            <a:r>
              <a:rPr lang="zh-TW" altLang="en-US" b="1" dirty="0" smtClean="0">
                <a:solidFill>
                  <a:schemeClr val="accent5">
                    <a:lumMod val="50000"/>
                  </a:schemeClr>
                </a:solidFill>
                <a:latin typeface="華康POP1體W5" pitchFamily="81" charset="-120"/>
                <a:ea typeface="華康POP1體W5" pitchFamily="81" charset="-120"/>
              </a:rPr>
              <a:t>　　　　勇於學習挑戰的</a:t>
            </a:r>
            <a:r>
              <a:rPr lang="zh-TW" altLang="en-US" sz="2000" b="1" dirty="0" smtClean="0">
                <a:solidFill>
                  <a:schemeClr val="accent5">
                    <a:lumMod val="50000"/>
                  </a:schemeClr>
                </a:solidFill>
                <a:latin typeface="華康POP1體W5" pitchFamily="81" charset="-120"/>
                <a:ea typeface="華康POP1體W5" pitchFamily="81" charset="-120"/>
              </a:rPr>
              <a:t>你</a:t>
            </a:r>
            <a:r>
              <a:rPr lang="zh-TW" altLang="en-US" b="1" dirty="0" smtClean="0">
                <a:solidFill>
                  <a:schemeClr val="accent5">
                    <a:lumMod val="50000"/>
                  </a:schemeClr>
                </a:solidFill>
                <a:latin typeface="華康POP1體W5" pitchFamily="81" charset="-120"/>
                <a:ea typeface="華康POP1體W5" pitchFamily="81" charset="-120"/>
              </a:rPr>
              <a:t>加入我們！</a:t>
            </a:r>
          </a:p>
          <a:p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 rot="10800000" flipV="1">
            <a:off x="764704" y="6588224"/>
            <a:ext cx="5400024" cy="12464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08000">
              <a:lnSpc>
                <a:spcPts val="1800"/>
              </a:lnSpc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職缺分二階段甄選，日期如下</a:t>
            </a:r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108000">
              <a:lnSpc>
                <a:spcPts val="1800"/>
              </a:lnSpc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 第一階段</a:t>
            </a:r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有意願徵選</a:t>
            </a:r>
            <a:r>
              <a:rPr lang="zh-TW" altLang="en-US" sz="1600" u="sng" dirty="0" smtClean="0">
                <a:latin typeface="標楷體" pitchFamily="65" charset="-120"/>
                <a:ea typeface="標楷體" pitchFamily="65" charset="-120"/>
              </a:rPr>
              <a:t>會計兼行政、廚工、清潔人員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 marL="108000">
              <a:lnSpc>
                <a:spcPts val="1800"/>
              </a:lnSpc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           即日起至</a:t>
            </a:r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5/14(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六</a:t>
            </a:r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)16:00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 前完成報名。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 marL="108000">
              <a:lnSpc>
                <a:spcPts val="1800"/>
              </a:lnSpc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 第二階段</a:t>
            </a:r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有意願徵選</a:t>
            </a:r>
            <a:r>
              <a:rPr lang="zh-TW" altLang="en-US" sz="1600" u="sng" dirty="0" smtClean="0">
                <a:latin typeface="標楷體" pitchFamily="65" charset="-120"/>
                <a:ea typeface="標楷體" pitchFamily="65" charset="-120"/>
              </a:rPr>
              <a:t>教保員</a:t>
            </a:r>
            <a:r>
              <a:rPr lang="en-US" altLang="zh-TW" sz="1600" u="sng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1600" u="sng" dirty="0" smtClean="0">
                <a:latin typeface="標楷體" pitchFamily="65" charset="-120"/>
                <a:ea typeface="標楷體" pitchFamily="65" charset="-120"/>
              </a:rPr>
              <a:t>教師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 marL="108000">
              <a:lnSpc>
                <a:spcPts val="1800"/>
              </a:lnSpc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           即日起至 </a:t>
            </a:r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5/21(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六</a:t>
            </a:r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)16:00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前完成報名。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20688" y="5796136"/>
            <a:ext cx="1116000" cy="288032"/>
          </a:xfrm>
          <a:prstGeom prst="rect">
            <a:avLst/>
          </a:prstGeom>
          <a:solidFill>
            <a:srgbClr val="FCBCD6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002060"/>
                </a:solidFill>
              </a:rPr>
              <a:t>相關福利</a:t>
            </a:r>
            <a:endParaRPr lang="zh-TW" altLang="en-US" b="1" dirty="0">
              <a:solidFill>
                <a:srgbClr val="002060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772816" y="5724128"/>
            <a:ext cx="4464496" cy="830997"/>
          </a:xfrm>
          <a:prstGeom prst="rect">
            <a:avLst/>
          </a:prstGeom>
          <a:solidFill>
            <a:srgbClr val="FFFFFF"/>
          </a:solidFill>
          <a:ln w="19050" cmpd="dbl">
            <a:solidFill>
              <a:schemeClr val="accent2">
                <a:shade val="95000"/>
                <a:satMod val="10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依據非營利幼兒園實施辦法規定起薪、逐年調薪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、 年終獎金、績效獎金、周休二日、員工聯誼、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  健康檢查、請假依勞基法規定辦理。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心形 19"/>
          <p:cNvSpPr/>
          <p:nvPr/>
        </p:nvSpPr>
        <p:spPr>
          <a:xfrm rot="505773">
            <a:off x="5681838" y="7211281"/>
            <a:ext cx="318857" cy="304442"/>
          </a:xfrm>
          <a:prstGeom prst="hear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心形 20"/>
          <p:cNvSpPr/>
          <p:nvPr/>
        </p:nvSpPr>
        <p:spPr>
          <a:xfrm rot="20476280">
            <a:off x="1073045" y="5132081"/>
            <a:ext cx="393540" cy="270272"/>
          </a:xfrm>
          <a:prstGeom prst="hear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1844824" y="7884368"/>
            <a:ext cx="4320480" cy="1044000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zh-TW" altLang="zh-TW" sz="1600" dirty="0" smtClean="0">
                <a:latin typeface="標楷體" pitchFamily="65" charset="-120"/>
                <a:ea typeface="標楷體" pitchFamily="65" charset="-120"/>
              </a:rPr>
              <a:t>將檢附資料</a:t>
            </a:r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mail</a:t>
            </a:r>
            <a:r>
              <a:rPr lang="zh-TW" altLang="zh-TW" sz="16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a0930760116@gmail.com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1900"/>
              </a:lnSpc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                             郭園長收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1900"/>
              </a:lnSpc>
            </a:pPr>
            <a:r>
              <a:rPr lang="zh-TW" altLang="zh-TW" sz="1600" dirty="0" smtClean="0">
                <a:latin typeface="標楷體" pitchFamily="65" charset="-120"/>
                <a:ea typeface="標楷體" pitchFamily="65" charset="-120"/>
              </a:rPr>
              <a:t>或郵寄至『</a:t>
            </a:r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60051</a:t>
            </a:r>
            <a:r>
              <a:rPr lang="zh-TW" altLang="zh-TW" sz="1600" dirty="0" smtClean="0">
                <a:latin typeface="標楷體" pitchFamily="65" charset="-120"/>
                <a:ea typeface="標楷體" pitchFamily="65" charset="-120"/>
              </a:rPr>
              <a:t>嘉義市民生南路</a:t>
            </a:r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217</a:t>
            </a:r>
            <a:r>
              <a:rPr lang="zh-TW" altLang="zh-TW" sz="1600" dirty="0" smtClean="0">
                <a:latin typeface="標楷體" pitchFamily="65" charset="-120"/>
                <a:ea typeface="標楷體" pitchFamily="65" charset="-120"/>
              </a:rPr>
              <a:t>號』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1900"/>
              </a:lnSpc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1600" dirty="0" smtClean="0">
                <a:latin typeface="標楷體" pitchFamily="65" charset="-120"/>
                <a:ea typeface="標楷體" pitchFamily="65" charset="-120"/>
              </a:rPr>
              <a:t>中油職工福利會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1600" dirty="0" smtClean="0">
                <a:latin typeface="標楷體" pitchFamily="65" charset="-120"/>
                <a:ea typeface="標楷體" pitchFamily="65" charset="-120"/>
              </a:rPr>
              <a:t>謝先生收</a:t>
            </a: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4" name="矩形 33"/>
          <p:cNvSpPr/>
          <p:nvPr/>
        </p:nvSpPr>
        <p:spPr>
          <a:xfrm>
            <a:off x="620688" y="8244408"/>
            <a:ext cx="1152128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002060"/>
                </a:solidFill>
              </a:rPr>
              <a:t>報名方式</a:t>
            </a:r>
            <a:endParaRPr lang="zh-TW" alt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206</Words>
  <Application>Microsoft Office PowerPoint</Application>
  <PresentationFormat>如螢幕大小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32</cp:revision>
  <dcterms:created xsi:type="dcterms:W3CDTF">2022-04-23T12:57:25Z</dcterms:created>
  <dcterms:modified xsi:type="dcterms:W3CDTF">2022-04-27T01:22:29Z</dcterms:modified>
</cp:coreProperties>
</file>