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83" r:id="rId15"/>
    <p:sldId id="284" r:id="rId16"/>
    <p:sldId id="269"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2334" y="-5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549EE9-486F-44FE-92CE-19917D6C4EB0}"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549EE9-486F-44FE-92CE-19917D6C4EB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549EE9-486F-44FE-92CE-19917D6C4EB0}"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549EE9-486F-44FE-92CE-19917D6C4EB0}"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549EE9-486F-44FE-92CE-19917D6C4EB0}"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5549EE9-486F-44FE-92CE-19917D6C4EB0}"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5549EE9-486F-44FE-92CE-19917D6C4EB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5549EE9-486F-44FE-92CE-19917D6C4EB0}"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5549EE9-486F-44FE-92CE-19917D6C4EB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5549EE9-486F-44FE-92CE-19917D6C4EB0}"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5E7EA79A-4699-4AEB-8741-CC87C2B6C365}" type="datetimeFigureOut">
              <a:rPr lang="zh-TW" altLang="en-US" smtClean="0"/>
              <a:t>2023/8/29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5549EE9-486F-44FE-92CE-19917D6C4EB0}"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E7EA79A-4699-4AEB-8741-CC87C2B6C365}" type="datetimeFigureOut">
              <a:rPr lang="zh-TW" altLang="en-US" smtClean="0"/>
              <a:t>2023/8/29</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5549EE9-486F-44FE-92CE-19917D6C4EB0}"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052736"/>
            <a:ext cx="7772400" cy="1780108"/>
          </a:xfrm>
        </p:spPr>
        <p:txBody>
          <a:bodyPr/>
          <a:lstStyle/>
          <a:p>
            <a:r>
              <a:rPr lang="zh-TW" altLang="en-US" b="1" dirty="0">
                <a:latin typeface="微軟正黑體" panose="020B0604030504040204" pitchFamily="34" charset="-120"/>
                <a:ea typeface="微軟正黑體" panose="020B0604030504040204" pitchFamily="34" charset="-120"/>
              </a:rPr>
              <a:t>嘉義市政府政風</a:t>
            </a:r>
            <a:r>
              <a:rPr lang="zh-TW" altLang="en-US" b="1" dirty="0" smtClean="0">
                <a:latin typeface="微軟正黑體" panose="020B0604030504040204" pitchFamily="34" charset="-120"/>
                <a:ea typeface="微軟正黑體" panose="020B0604030504040204" pitchFamily="34" charset="-120"/>
              </a:rPr>
              <a:t>處</a:t>
            </a:r>
            <a:r>
              <a:rPr lang="en-US" altLang="zh-TW" b="1" dirty="0" smtClean="0">
                <a:latin typeface="微軟正黑體" panose="020B0604030504040204" pitchFamily="34" charset="-120"/>
                <a:ea typeface="微軟正黑體" panose="020B0604030504040204" pitchFamily="34" charset="-120"/>
              </a:rPr>
              <a:t/>
            </a:r>
            <a:br>
              <a:rPr lang="en-US" altLang="zh-TW" b="1" dirty="0" smtClean="0">
                <a:latin typeface="微軟正黑體" panose="020B0604030504040204" pitchFamily="34" charset="-120"/>
                <a:ea typeface="微軟正黑體" panose="020B0604030504040204" pitchFamily="34" charset="-120"/>
              </a:rPr>
            </a:br>
            <a:r>
              <a:rPr lang="zh-TW" altLang="en-US" b="1" dirty="0">
                <a:latin typeface="微軟正黑體" panose="020B0604030504040204" pitchFamily="34" charset="-120"/>
                <a:ea typeface="微軟正黑體" panose="020B0604030504040204" pitchFamily="34" charset="-120"/>
              </a:rPr>
              <a:t>性別平等宣導教材</a:t>
            </a:r>
          </a:p>
        </p:txBody>
      </p:sp>
      <p:sp>
        <p:nvSpPr>
          <p:cNvPr id="3" name="副標題 2"/>
          <p:cNvSpPr>
            <a:spLocks noGrp="1"/>
          </p:cNvSpPr>
          <p:nvPr>
            <p:ph type="subTitle" idx="1"/>
          </p:nvPr>
        </p:nvSpPr>
        <p:spPr/>
        <p:txBody>
          <a:bodyPr>
            <a:normAutofit/>
          </a:bodyPr>
          <a:lstStyle/>
          <a:p>
            <a:endParaRPr lang="en-US" altLang="zh-TW" sz="2400" b="1" dirty="0" smtClean="0">
              <a:latin typeface="微軟正黑體" panose="020B0604030504040204" pitchFamily="34" charset="-120"/>
              <a:ea typeface="微軟正黑體" panose="020B0604030504040204" pitchFamily="34" charset="-120"/>
            </a:endParaRPr>
          </a:p>
          <a:p>
            <a:r>
              <a:rPr lang="zh-TW" altLang="en-US" sz="2400" b="1" dirty="0" smtClean="0">
                <a:latin typeface="微軟正黑體" panose="020B0604030504040204" pitchFamily="34" charset="-120"/>
                <a:ea typeface="微軟正黑體" panose="020B0604030504040204" pitchFamily="34" charset="-120"/>
              </a:rPr>
              <a:t>如何於日常服務中落實多元性別友善</a:t>
            </a:r>
            <a:endParaRPr lang="zh-TW" altLang="en-US" sz="2400" b="1" dirty="0">
              <a:latin typeface="微軟正黑體" panose="020B0604030504040204" pitchFamily="34" charset="-120"/>
              <a:ea typeface="微軟正黑體" panose="020B0604030504040204" pitchFamily="34" charset="-120"/>
            </a:endParaRPr>
          </a:p>
        </p:txBody>
      </p:sp>
      <p:sp>
        <p:nvSpPr>
          <p:cNvPr id="4" name="文字方塊 3"/>
          <p:cNvSpPr txBox="1"/>
          <p:nvPr/>
        </p:nvSpPr>
        <p:spPr>
          <a:xfrm>
            <a:off x="3131840" y="4941168"/>
            <a:ext cx="2952328" cy="338554"/>
          </a:xfrm>
          <a:prstGeom prst="rect">
            <a:avLst/>
          </a:prstGeom>
          <a:noFill/>
        </p:spPr>
        <p:txBody>
          <a:bodyPr wrap="square" rtlCol="0">
            <a:spAutoFit/>
          </a:bodyPr>
          <a:lstStyle/>
          <a:p>
            <a:pPr algn="ctr"/>
            <a:r>
              <a:rPr lang="en-US" altLang="zh-TW" sz="1600" b="1" dirty="0" smtClean="0">
                <a:solidFill>
                  <a:schemeClr val="bg1"/>
                </a:solidFill>
                <a:latin typeface="微軟正黑體" panose="020B0604030504040204" pitchFamily="34" charset="-120"/>
                <a:ea typeface="微軟正黑體" panose="020B0604030504040204" pitchFamily="34" charset="-120"/>
              </a:rPr>
              <a:t>112</a:t>
            </a:r>
            <a:r>
              <a:rPr lang="zh-TW" altLang="en-US" sz="1600" b="1" dirty="0" smtClean="0">
                <a:solidFill>
                  <a:schemeClr val="bg1"/>
                </a:solidFill>
                <a:latin typeface="微軟正黑體" panose="020B0604030504040204" pitchFamily="34" charset="-120"/>
                <a:ea typeface="微軟正黑體" panose="020B0604030504040204" pitchFamily="34" charset="-120"/>
              </a:rPr>
              <a:t>年</a:t>
            </a:r>
            <a:r>
              <a:rPr lang="en-US" altLang="zh-TW" sz="1600" b="1" dirty="0" smtClean="0">
                <a:solidFill>
                  <a:schemeClr val="bg1"/>
                </a:solidFill>
                <a:latin typeface="微軟正黑體" panose="020B0604030504040204" pitchFamily="34" charset="-120"/>
                <a:ea typeface="微軟正黑體" panose="020B0604030504040204" pitchFamily="34" charset="-120"/>
              </a:rPr>
              <a:t>8</a:t>
            </a:r>
            <a:r>
              <a:rPr lang="zh-TW" altLang="en-US" sz="1600" b="1" dirty="0" smtClean="0">
                <a:solidFill>
                  <a:schemeClr val="bg1"/>
                </a:solidFill>
                <a:latin typeface="微軟正黑體" panose="020B0604030504040204" pitchFamily="34" charset="-120"/>
                <a:ea typeface="微軟正黑體" panose="020B0604030504040204" pitchFamily="34" charset="-120"/>
              </a:rPr>
              <a:t>月</a:t>
            </a:r>
            <a:endParaRPr lang="zh-TW" altLang="en-US" sz="1600" b="1" dirty="0">
              <a:solidFill>
                <a:schemeClr val="bg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88250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816921" y="2564904"/>
            <a:ext cx="7704856" cy="2308324"/>
          </a:xfrm>
          <a:prstGeom prst="rect">
            <a:avLst/>
          </a:prstGeom>
          <a:noFill/>
        </p:spPr>
        <p:txBody>
          <a:bodyPr wrap="square" rtlCol="0">
            <a:spAutoFit/>
          </a:bodyPr>
          <a:lstStyle/>
          <a:p>
            <a:pPr lvl="0"/>
            <a:r>
              <a:rPr lang="zh-TW" altLang="en-US" sz="2400" b="1" dirty="0" smtClean="0">
                <a:solidFill>
                  <a:prstClr val="black"/>
                </a:solidFill>
                <a:latin typeface="微軟正黑體" panose="020B0604030504040204" pitchFamily="34" charset="-120"/>
                <a:ea typeface="微軟正黑體" panose="020B0604030504040204" pitchFamily="34" charset="-120"/>
              </a:rPr>
              <a:t>在</a:t>
            </a:r>
            <a:r>
              <a:rPr lang="en-US" altLang="zh-TW" sz="2400" b="1" dirty="0" smtClean="0">
                <a:solidFill>
                  <a:prstClr val="black"/>
                </a:solidFill>
                <a:latin typeface="微軟正黑體" panose="020B0604030504040204" pitchFamily="34" charset="-120"/>
                <a:ea typeface="微軟正黑體" panose="020B0604030504040204" pitchFamily="34" charset="-120"/>
              </a:rPr>
              <a:t>CEDAW</a:t>
            </a:r>
            <a:r>
              <a:rPr lang="zh-TW" altLang="en-US" sz="2400" b="1" dirty="0">
                <a:solidFill>
                  <a:prstClr val="black"/>
                </a:solidFill>
                <a:latin typeface="微軟正黑體" panose="020B0604030504040204" pitchFamily="34" charset="-120"/>
                <a:ea typeface="微軟正黑體" panose="020B0604030504040204" pitchFamily="34" charset="-120"/>
              </a:rPr>
              <a:t>第</a:t>
            </a:r>
            <a:r>
              <a:rPr lang="en-US" altLang="zh-TW" sz="2400" b="1" dirty="0">
                <a:solidFill>
                  <a:prstClr val="black"/>
                </a:solidFill>
                <a:latin typeface="微軟正黑體" panose="020B0604030504040204" pitchFamily="34" charset="-120"/>
                <a:ea typeface="微軟正黑體" panose="020B0604030504040204" pitchFamily="34" charset="-120"/>
              </a:rPr>
              <a:t>5</a:t>
            </a:r>
            <a:r>
              <a:rPr lang="zh-TW" altLang="en-US" sz="2400" b="1" dirty="0">
                <a:solidFill>
                  <a:prstClr val="black"/>
                </a:solidFill>
                <a:latin typeface="微軟正黑體" panose="020B0604030504040204" pitchFamily="34" charset="-120"/>
                <a:ea typeface="微軟正黑體" panose="020B0604030504040204" pitchFamily="34" charset="-120"/>
              </a:rPr>
              <a:t>條</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去除性別刻板印象與偏見</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部分</a:t>
            </a:r>
            <a:r>
              <a:rPr lang="zh-TW" altLang="en-US" sz="2400" b="1" dirty="0" smtClean="0">
                <a:solidFill>
                  <a:prstClr val="black"/>
                </a:solidFill>
                <a:latin typeface="微軟正黑體" panose="020B0604030504040204" pitchFamily="34" charset="-120"/>
                <a:ea typeface="微軟正黑體" panose="020B0604030504040204" pitchFamily="34" charset="-120"/>
              </a:rPr>
              <a:t>，我國持續於民俗</a:t>
            </a:r>
            <a:r>
              <a:rPr lang="zh-TW" altLang="en-US" sz="2400" b="1" dirty="0">
                <a:solidFill>
                  <a:prstClr val="black"/>
                </a:solidFill>
                <a:latin typeface="微軟正黑體" panose="020B0604030504040204" pitchFamily="34" charset="-120"/>
                <a:ea typeface="微軟正黑體" panose="020B0604030504040204" pitchFamily="34" charset="-120"/>
              </a:rPr>
              <a:t>活動、教育、職業及媒體廣告等</a:t>
            </a:r>
            <a:r>
              <a:rPr lang="zh-TW" altLang="en-US" sz="2400" b="1" dirty="0" smtClean="0">
                <a:solidFill>
                  <a:prstClr val="black"/>
                </a:solidFill>
                <a:latin typeface="微軟正黑體" panose="020B0604030504040204" pitchFamily="34" charset="-120"/>
                <a:ea typeface="微軟正黑體" panose="020B0604030504040204" pitchFamily="34" charset="-120"/>
              </a:rPr>
              <a:t>領域推動落實性別</a:t>
            </a:r>
            <a:r>
              <a:rPr lang="zh-TW" altLang="en-US" sz="2400" b="1" dirty="0">
                <a:solidFill>
                  <a:prstClr val="black"/>
                </a:solidFill>
                <a:latin typeface="微軟正黑體" panose="020B0604030504040204" pitchFamily="34" charset="-120"/>
                <a:ea typeface="微軟正黑體" panose="020B0604030504040204" pitchFamily="34" charset="-120"/>
              </a:rPr>
              <a:t>平等，並每</a:t>
            </a:r>
            <a:r>
              <a:rPr lang="en-US" altLang="zh-TW" sz="2400" b="1" dirty="0">
                <a:solidFill>
                  <a:prstClr val="black"/>
                </a:solidFill>
                <a:latin typeface="微軟正黑體" panose="020B0604030504040204" pitchFamily="34" charset="-120"/>
                <a:ea typeface="微軟正黑體" panose="020B0604030504040204" pitchFamily="34" charset="-120"/>
              </a:rPr>
              <a:t>2</a:t>
            </a:r>
            <a:r>
              <a:rPr lang="zh-TW" altLang="en-US" sz="2400" b="1" dirty="0">
                <a:solidFill>
                  <a:prstClr val="black"/>
                </a:solidFill>
                <a:latin typeface="微軟正黑體" panose="020B0604030504040204" pitchFamily="34" charset="-120"/>
                <a:ea typeface="微軟正黑體" panose="020B0604030504040204" pitchFamily="34" charset="-120"/>
              </a:rPr>
              <a:t>年辦理「性別平等觀念電話民意調查</a:t>
            </a:r>
            <a:r>
              <a:rPr lang="zh-TW" altLang="en-US" sz="2400" b="1" dirty="0" smtClean="0">
                <a:solidFill>
                  <a:prstClr val="black"/>
                </a:solidFill>
                <a:latin typeface="微軟正黑體" panose="020B0604030504040204" pitchFamily="34" charset="-120"/>
                <a:ea typeface="微軟正黑體" panose="020B0604030504040204" pitchFamily="34" charset="-120"/>
              </a:rPr>
              <a:t>」，</a:t>
            </a:r>
            <a:r>
              <a:rPr lang="en-US" altLang="zh-TW" sz="2400" b="1" dirty="0" smtClean="0">
                <a:solidFill>
                  <a:prstClr val="black"/>
                </a:solidFill>
                <a:latin typeface="微軟正黑體" panose="020B0604030504040204" pitchFamily="34" charset="-120"/>
                <a:ea typeface="微軟正黑體" panose="020B0604030504040204" pitchFamily="34" charset="-120"/>
              </a:rPr>
              <a:t>2020</a:t>
            </a:r>
            <a:r>
              <a:rPr lang="zh-TW" altLang="en-US" sz="2400" b="1" dirty="0">
                <a:solidFill>
                  <a:prstClr val="black"/>
                </a:solidFill>
                <a:latin typeface="微軟正黑體" panose="020B0604030504040204" pitchFamily="34" charset="-120"/>
                <a:ea typeface="微軟正黑體" panose="020B0604030504040204" pitchFamily="34" charset="-120"/>
              </a:rPr>
              <a:t>年調查發現民眾性別平等觀念平均分數從</a:t>
            </a:r>
            <a:r>
              <a:rPr lang="en-US" altLang="zh-TW" sz="2400" b="1" dirty="0">
                <a:solidFill>
                  <a:prstClr val="black"/>
                </a:solidFill>
                <a:latin typeface="微軟正黑體" panose="020B0604030504040204" pitchFamily="34" charset="-120"/>
                <a:ea typeface="微軟正黑體" panose="020B0604030504040204" pitchFamily="34" charset="-120"/>
              </a:rPr>
              <a:t>2018</a:t>
            </a:r>
            <a:r>
              <a:rPr lang="zh-TW" altLang="en-US" sz="2400" b="1" dirty="0">
                <a:solidFill>
                  <a:prstClr val="black"/>
                </a:solidFill>
                <a:latin typeface="微軟正黑體" panose="020B0604030504040204" pitchFamily="34" charset="-120"/>
                <a:ea typeface="微軟正黑體" panose="020B0604030504040204" pitchFamily="34" charset="-120"/>
              </a:rPr>
              <a:t>年</a:t>
            </a:r>
            <a:r>
              <a:rPr lang="en-US" altLang="zh-TW" sz="2400" b="1" dirty="0">
                <a:solidFill>
                  <a:prstClr val="black"/>
                </a:solidFill>
                <a:latin typeface="微軟正黑體" panose="020B0604030504040204" pitchFamily="34" charset="-120"/>
                <a:ea typeface="微軟正黑體" panose="020B0604030504040204" pitchFamily="34" charset="-120"/>
              </a:rPr>
              <a:t>73.5</a:t>
            </a:r>
            <a:r>
              <a:rPr lang="zh-TW" altLang="en-US" sz="2400" b="1" dirty="0">
                <a:solidFill>
                  <a:prstClr val="black"/>
                </a:solidFill>
                <a:latin typeface="微軟正黑體" panose="020B0604030504040204" pitchFamily="34" charset="-120"/>
                <a:ea typeface="微軟正黑體" panose="020B0604030504040204" pitchFamily="34" charset="-120"/>
              </a:rPr>
              <a:t>分增至</a:t>
            </a:r>
            <a:r>
              <a:rPr lang="en-US" altLang="zh-TW" sz="2400" b="1" dirty="0">
                <a:solidFill>
                  <a:prstClr val="black"/>
                </a:solidFill>
                <a:latin typeface="微軟正黑體" panose="020B0604030504040204" pitchFamily="34" charset="-120"/>
                <a:ea typeface="微軟正黑體" panose="020B0604030504040204" pitchFamily="34" charset="-120"/>
              </a:rPr>
              <a:t>75.6</a:t>
            </a:r>
            <a:r>
              <a:rPr lang="zh-TW" altLang="en-US" sz="2400" b="1" dirty="0">
                <a:solidFill>
                  <a:prstClr val="black"/>
                </a:solidFill>
                <a:latin typeface="微軟正黑體" panose="020B0604030504040204" pitchFamily="34" charset="-120"/>
                <a:ea typeface="微軟正黑體" panose="020B0604030504040204" pitchFamily="34" charset="-120"/>
              </a:rPr>
              <a:t>分，增幅為</a:t>
            </a:r>
            <a:r>
              <a:rPr lang="en-US" altLang="zh-TW" sz="2400" b="1" dirty="0">
                <a:solidFill>
                  <a:prstClr val="black"/>
                </a:solidFill>
                <a:latin typeface="微軟正黑體" panose="020B0604030504040204" pitchFamily="34" charset="-120"/>
                <a:ea typeface="微軟正黑體" panose="020B0604030504040204" pitchFamily="34" charset="-120"/>
              </a:rPr>
              <a:t>3</a:t>
            </a:r>
            <a:r>
              <a:rPr lang="zh-TW" altLang="en-US" sz="2400" b="1" dirty="0">
                <a:solidFill>
                  <a:prstClr val="black"/>
                </a:solidFill>
                <a:latin typeface="微軟正黑體" panose="020B0604030504040204" pitchFamily="34" charset="-120"/>
                <a:ea typeface="微軟正黑體" panose="020B0604030504040204" pitchFamily="34" charset="-120"/>
              </a:rPr>
              <a:t>％，顯見我國民眾整體對於多元性別平等概念日益</a:t>
            </a:r>
            <a:r>
              <a:rPr lang="zh-TW" altLang="en-US" sz="2400" b="1" dirty="0" smtClean="0">
                <a:solidFill>
                  <a:prstClr val="black"/>
                </a:solidFill>
                <a:latin typeface="微軟正黑體" panose="020B0604030504040204" pitchFamily="34" charset="-120"/>
                <a:ea typeface="微軟正黑體" panose="020B0604030504040204" pitchFamily="34" charset="-120"/>
              </a:rPr>
              <a:t>認同</a:t>
            </a:r>
            <a:endParaRPr lang="zh-TW" altLang="en-US" sz="24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7611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533154" y="1556792"/>
            <a:ext cx="8208912" cy="4524315"/>
          </a:xfrm>
          <a:prstGeom prst="rect">
            <a:avLst/>
          </a:prstGeom>
          <a:noFill/>
        </p:spPr>
        <p:txBody>
          <a:bodyPr wrap="square" rtlCol="0">
            <a:spAutoFit/>
          </a:bodyPr>
          <a:lstStyle/>
          <a:p>
            <a:r>
              <a:rPr lang="zh-TW" altLang="en-US" sz="2400" b="1" dirty="0" smtClean="0">
                <a:latin typeface="微軟正黑體" panose="020B0604030504040204" pitchFamily="34" charset="-120"/>
                <a:ea typeface="微軟正黑體" panose="020B0604030504040204" pitchFamily="34" charset="-120"/>
              </a:rPr>
              <a:t>在</a:t>
            </a:r>
            <a:r>
              <a:rPr lang="en-US" altLang="zh-TW" sz="2400" b="1" dirty="0" smtClean="0">
                <a:latin typeface="微軟正黑體" panose="020B0604030504040204" pitchFamily="34" charset="-120"/>
                <a:ea typeface="微軟正黑體" panose="020B0604030504040204" pitchFamily="34" charset="-120"/>
              </a:rPr>
              <a:t>CEDAW</a:t>
            </a:r>
            <a:r>
              <a:rPr lang="zh-TW" altLang="en-US" sz="2400" b="1" dirty="0" smtClean="0">
                <a:latin typeface="微軟正黑體" panose="020B0604030504040204" pitchFamily="34" charset="-120"/>
                <a:ea typeface="微軟正黑體" panose="020B0604030504040204" pitchFamily="34" charset="-120"/>
              </a:rPr>
              <a:t>第</a:t>
            </a:r>
            <a:r>
              <a:rPr lang="en-US" altLang="zh-TW" sz="2400" b="1" dirty="0" smtClean="0">
                <a:latin typeface="微軟正黑體" panose="020B0604030504040204" pitchFamily="34" charset="-120"/>
                <a:ea typeface="微軟正黑體" panose="020B0604030504040204" pitchFamily="34" charset="-120"/>
              </a:rPr>
              <a:t>16</a:t>
            </a:r>
            <a:r>
              <a:rPr lang="zh-TW" altLang="en-US" sz="2400" b="1" dirty="0" smtClean="0">
                <a:latin typeface="微軟正黑體" panose="020B0604030504040204" pitchFamily="34" charset="-120"/>
                <a:ea typeface="微軟正黑體" panose="020B0604030504040204" pitchFamily="34" charset="-120"/>
              </a:rPr>
              <a:t>條</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婚姻與家庭</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部分，為保障雙性人及跨性別者權益，</a:t>
            </a:r>
            <a:r>
              <a:rPr lang="en-US" altLang="zh-TW" sz="2400" b="1" dirty="0">
                <a:latin typeface="微軟正黑體" panose="020B0604030504040204" pitchFamily="34" charset="-120"/>
                <a:ea typeface="微軟正黑體" panose="020B0604030504040204" pitchFamily="34" charset="-120"/>
              </a:rPr>
              <a:t>2017</a:t>
            </a:r>
            <a:r>
              <a:rPr lang="zh-TW" altLang="en-US" sz="2400" b="1" dirty="0">
                <a:latin typeface="微軟正黑體" panose="020B0604030504040204" pitchFamily="34" charset="-120"/>
                <a:ea typeface="微軟正黑體" panose="020B0604030504040204" pitchFamily="34" charset="-120"/>
              </a:rPr>
              <a:t>年行政院召開「性別變更認定要件</a:t>
            </a:r>
            <a:r>
              <a:rPr lang="zh-TW" altLang="en-US" sz="2400" b="1" dirty="0" smtClean="0">
                <a:latin typeface="微軟正黑體" panose="020B0604030504040204" pitchFamily="34" charset="-120"/>
                <a:ea typeface="微軟正黑體" panose="020B0604030504040204" pitchFamily="34" charset="-120"/>
              </a:rPr>
              <a:t>法制</a:t>
            </a:r>
            <a:r>
              <a:rPr lang="zh-TW" altLang="en-US" sz="2400" b="1" dirty="0">
                <a:latin typeface="微軟正黑體" panose="020B0604030504040204" pitchFamily="34" charset="-120"/>
                <a:ea typeface="微軟正黑體" panose="020B0604030504040204" pitchFamily="34" charset="-120"/>
              </a:rPr>
              <a:t>化政策方向之建議報告」會議，決議由行政院性別平等處督導各部會</a:t>
            </a:r>
            <a:r>
              <a:rPr lang="zh-TW" altLang="en-US" sz="2400" b="1" dirty="0" smtClean="0">
                <a:latin typeface="微軟正黑體" panose="020B0604030504040204" pitchFamily="34" charset="-120"/>
                <a:ea typeface="微軟正黑體" panose="020B0604030504040204" pitchFamily="34" charset="-120"/>
              </a:rPr>
              <a:t>檢視</a:t>
            </a:r>
            <a:r>
              <a:rPr lang="zh-TW" altLang="en-US" sz="2400" b="1" dirty="0">
                <a:latin typeface="微軟正黑體" panose="020B0604030504040204" pitchFamily="34" charset="-120"/>
                <a:ea typeface="微軟正黑體" panose="020B0604030504040204" pitchFamily="34" charset="-120"/>
              </a:rPr>
              <a:t>各式文件表單、盤點法令</a:t>
            </a:r>
            <a:r>
              <a:rPr lang="zh-TW" altLang="en-US" sz="2400" b="1" dirty="0" smtClean="0">
                <a:latin typeface="微軟正黑體" panose="020B0604030504040204" pitchFamily="34" charset="-120"/>
                <a:ea typeface="微軟正黑體" panose="020B0604030504040204" pitchFamily="34" charset="-120"/>
              </a:rPr>
              <a:t>規範</a:t>
            </a:r>
            <a:endParaRPr lang="en-US" altLang="zh-TW" sz="2400" b="1" dirty="0" smtClean="0">
              <a:latin typeface="微軟正黑體" panose="020B0604030504040204" pitchFamily="34" charset="-120"/>
              <a:ea typeface="微軟正黑體" panose="020B0604030504040204" pitchFamily="34" charset="-120"/>
            </a:endParaRPr>
          </a:p>
          <a:p>
            <a:endParaRPr lang="en-US" altLang="zh-TW" sz="2400" b="1" dirty="0">
              <a:latin typeface="微軟正黑體" panose="020B0604030504040204" pitchFamily="34" charset="-120"/>
              <a:ea typeface="微軟正黑體" panose="020B0604030504040204" pitchFamily="34" charset="-120"/>
            </a:endParaRPr>
          </a:p>
          <a:p>
            <a:endParaRPr lang="en-US" altLang="zh-TW" sz="2400" b="1" dirty="0">
              <a:latin typeface="微軟正黑體" panose="020B0604030504040204" pitchFamily="34" charset="-120"/>
              <a:ea typeface="微軟正黑體" panose="020B0604030504040204" pitchFamily="34" charset="-120"/>
            </a:endParaRPr>
          </a:p>
          <a:p>
            <a:r>
              <a:rPr lang="en-US" altLang="zh-TW" sz="2400" b="1" dirty="0" smtClean="0">
                <a:latin typeface="微軟正黑體" panose="020B0604030504040204" pitchFamily="34" charset="-120"/>
                <a:ea typeface="微軟正黑體" panose="020B0604030504040204" pitchFamily="34" charset="-120"/>
              </a:rPr>
              <a:t>2020</a:t>
            </a:r>
            <a:r>
              <a:rPr lang="zh-TW" altLang="en-US" sz="2400" b="1" dirty="0">
                <a:latin typeface="微軟正黑體" panose="020B0604030504040204" pitchFamily="34" charset="-120"/>
                <a:ea typeface="微軟正黑體" panose="020B0604030504040204" pitchFamily="34" charset="-120"/>
              </a:rPr>
              <a:t>年召開「研商性別變更認定要件</a:t>
            </a:r>
            <a:r>
              <a:rPr lang="zh-TW" altLang="en-US" sz="2400" b="1" dirty="0" smtClean="0">
                <a:latin typeface="微軟正黑體" panose="020B0604030504040204" pitchFamily="34" charset="-120"/>
                <a:ea typeface="微軟正黑體" panose="020B0604030504040204" pitchFamily="34" charset="-120"/>
              </a:rPr>
              <a:t>法制</a:t>
            </a:r>
            <a:r>
              <a:rPr lang="zh-TW" altLang="en-US" sz="2400" b="1" dirty="0">
                <a:latin typeface="微軟正黑體" panose="020B0604030504040204" pitchFamily="34" charset="-120"/>
                <a:ea typeface="微軟正黑體" panose="020B0604030504040204" pitchFamily="34" charset="-120"/>
              </a:rPr>
              <a:t>化政策方向會議」，決議由行政院性別平等處、法務部、衛生福利部</a:t>
            </a:r>
            <a:r>
              <a:rPr lang="zh-TW" altLang="en-US" sz="2400" b="1" dirty="0" smtClean="0">
                <a:latin typeface="微軟正黑體" panose="020B0604030504040204" pitchFamily="34" charset="-120"/>
                <a:ea typeface="微軟正黑體" panose="020B0604030504040204" pitchFamily="34" charset="-120"/>
              </a:rPr>
              <a:t>、內政部</a:t>
            </a:r>
            <a:r>
              <a:rPr lang="zh-TW" altLang="en-US" sz="2400" b="1" dirty="0">
                <a:latin typeface="微軟正黑體" panose="020B0604030504040204" pitchFamily="34" charset="-120"/>
                <a:ea typeface="微軟正黑體" panose="020B0604030504040204" pitchFamily="34" charset="-120"/>
              </a:rPr>
              <a:t>、教育部共同規劃委託研究，提出法制化建議及草案，內容包含</a:t>
            </a:r>
            <a:r>
              <a:rPr lang="zh-TW" altLang="en-US" sz="2400" b="1" dirty="0" smtClean="0">
                <a:latin typeface="微軟正黑體" panose="020B0604030504040204" pitchFamily="34" charset="-120"/>
                <a:ea typeface="微軟正黑體" panose="020B0604030504040204" pitchFamily="34" charset="-120"/>
              </a:rPr>
              <a:t>性別</a:t>
            </a:r>
            <a:r>
              <a:rPr lang="zh-TW" altLang="en-US" sz="2400" b="1" dirty="0">
                <a:latin typeface="微軟正黑體" panose="020B0604030504040204" pitchFamily="34" charset="-120"/>
                <a:ea typeface="微軟正黑體" panose="020B0604030504040204" pitchFamily="34" charset="-120"/>
              </a:rPr>
              <a:t>認定及性別變更認定要件、認定程序、變更性別者權利義務及身分</a:t>
            </a:r>
            <a:r>
              <a:rPr lang="zh-TW" altLang="en-US" sz="2400" b="1" dirty="0" smtClean="0">
                <a:latin typeface="微軟正黑體" panose="020B0604030504040204" pitchFamily="34" charset="-120"/>
                <a:ea typeface="微軟正黑體" panose="020B0604030504040204" pitchFamily="34" charset="-120"/>
              </a:rPr>
              <a:t>關係等</a:t>
            </a:r>
            <a:r>
              <a:rPr lang="zh-TW" altLang="en-US" sz="2400" b="1" dirty="0">
                <a:latin typeface="微軟正黑體" panose="020B0604030504040204" pitchFamily="34" charset="-120"/>
                <a:ea typeface="微軟正黑體" panose="020B0604030504040204" pitchFamily="34" charset="-120"/>
              </a:rPr>
              <a:t>，並比照反歧視法草案委託研究模式，朝符合國際人權公約的精神</a:t>
            </a:r>
            <a:r>
              <a:rPr lang="zh-TW" altLang="en-US" sz="2400" b="1" dirty="0" smtClean="0">
                <a:latin typeface="微軟正黑體" panose="020B0604030504040204" pitchFamily="34" charset="-120"/>
                <a:ea typeface="微軟正黑體" panose="020B0604030504040204" pitchFamily="34" charset="-120"/>
              </a:rPr>
              <a:t>方向規劃</a:t>
            </a:r>
            <a:endParaRPr lang="en-US" altLang="zh-TW" sz="2400" b="1"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64017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611560" y="1700808"/>
            <a:ext cx="7992888" cy="4524315"/>
          </a:xfrm>
          <a:prstGeom prst="rect">
            <a:avLst/>
          </a:prstGeom>
          <a:noFill/>
        </p:spPr>
        <p:txBody>
          <a:bodyPr wrap="square" rtlCol="0">
            <a:spAutoFit/>
          </a:bodyPr>
          <a:lstStyle/>
          <a:p>
            <a:pPr lvl="0"/>
            <a:r>
              <a:rPr lang="zh-TW" altLang="en-US" sz="2400" b="1" dirty="0">
                <a:solidFill>
                  <a:prstClr val="black"/>
                </a:solidFill>
                <a:latin typeface="微軟正黑體" panose="020B0604030504040204" pitchFamily="34" charset="-120"/>
                <a:ea typeface="微軟正黑體" panose="020B0604030504040204" pitchFamily="34" charset="-120"/>
              </a:rPr>
              <a:t>此外，為促進公務人員及社會大眾認識多元性別者的處境，我國亦將 「</a:t>
            </a:r>
            <a:r>
              <a:rPr lang="en-US" altLang="zh-TW" sz="2400" b="1" dirty="0">
                <a:solidFill>
                  <a:prstClr val="black"/>
                </a:solidFill>
                <a:latin typeface="微軟正黑體" panose="020B0604030504040204" pitchFamily="34" charset="-120"/>
                <a:ea typeface="微軟正黑體" panose="020B0604030504040204" pitchFamily="34" charset="-120"/>
              </a:rPr>
              <a:t>CEDAW </a:t>
            </a:r>
            <a:r>
              <a:rPr lang="zh-TW" altLang="en-US" sz="2400" b="1" dirty="0">
                <a:solidFill>
                  <a:prstClr val="black"/>
                </a:solidFill>
                <a:latin typeface="微軟正黑體" panose="020B0604030504040204" pitchFamily="34" charset="-120"/>
                <a:ea typeface="微軟正黑體" panose="020B0604030504040204" pitchFamily="34" charset="-120"/>
              </a:rPr>
              <a:t>教育訓練及宣導計畫</a:t>
            </a:r>
            <a:r>
              <a:rPr lang="en-US" altLang="zh-TW" sz="2400" b="1" dirty="0">
                <a:solidFill>
                  <a:prstClr val="black"/>
                </a:solidFill>
                <a:latin typeface="微軟正黑體" panose="020B0604030504040204" pitchFamily="34" charset="-120"/>
                <a:ea typeface="微軟正黑體" panose="020B0604030504040204" pitchFamily="34" charset="-120"/>
              </a:rPr>
              <a:t>(2020</a:t>
            </a:r>
            <a:r>
              <a:rPr lang="zh-TW" altLang="en-US" sz="2400" b="1" dirty="0">
                <a:solidFill>
                  <a:prstClr val="black"/>
                </a:solidFill>
                <a:latin typeface="微軟正黑體" panose="020B0604030504040204" pitchFamily="34" charset="-120"/>
                <a:ea typeface="微軟正黑體" panose="020B0604030504040204" pitchFamily="34" charset="-120"/>
              </a:rPr>
              <a:t>年</a:t>
            </a:r>
            <a:r>
              <a:rPr lang="en-US" altLang="zh-TW" sz="2400" b="1" dirty="0">
                <a:solidFill>
                  <a:prstClr val="black"/>
                </a:solidFill>
                <a:latin typeface="微軟正黑體" panose="020B0604030504040204" pitchFamily="34" charset="-120"/>
                <a:ea typeface="微軟正黑體" panose="020B0604030504040204" pitchFamily="34" charset="-120"/>
              </a:rPr>
              <a:t>-2023</a:t>
            </a:r>
            <a:r>
              <a:rPr lang="zh-TW" altLang="en-US" sz="2400" b="1" dirty="0">
                <a:solidFill>
                  <a:prstClr val="black"/>
                </a:solidFill>
                <a:latin typeface="微軟正黑體" panose="020B0604030504040204" pitchFamily="34" charset="-120"/>
                <a:ea typeface="微軟正黑體" panose="020B0604030504040204" pitchFamily="34" charset="-120"/>
              </a:rPr>
              <a:t>年</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」納入多元性別權益保障課程，並以「多元性別權益保障」為主題，製作各類影片、教材及線上課程，供各機關訓練</a:t>
            </a:r>
            <a:r>
              <a:rPr lang="zh-TW" altLang="en-US" sz="2400" b="1" dirty="0" smtClean="0">
                <a:solidFill>
                  <a:prstClr val="black"/>
                </a:solidFill>
                <a:latin typeface="微軟正黑體" panose="020B0604030504040204" pitchFamily="34" charset="-120"/>
                <a:ea typeface="微軟正黑體" panose="020B0604030504040204" pitchFamily="34" charset="-120"/>
              </a:rPr>
              <a:t>運用</a:t>
            </a:r>
            <a:endParaRPr lang="en-US" altLang="zh-TW" sz="2400" b="1" dirty="0">
              <a:solidFill>
                <a:prstClr val="black"/>
              </a:solidFill>
              <a:latin typeface="微軟正黑體" panose="020B0604030504040204" pitchFamily="34" charset="-120"/>
              <a:ea typeface="微軟正黑體" panose="020B0604030504040204" pitchFamily="34" charset="-120"/>
            </a:endParaRPr>
          </a:p>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a:p>
            <a:pPr lvl="0"/>
            <a:r>
              <a:rPr lang="zh-TW" altLang="en-US" sz="2400" b="1" dirty="0">
                <a:solidFill>
                  <a:prstClr val="black"/>
                </a:solidFill>
                <a:latin typeface="微軟正黑體" panose="020B0604030504040204" pitchFamily="34" charset="-120"/>
                <a:ea typeface="微軟正黑體" panose="020B0604030504040204" pitchFamily="34" charset="-120"/>
              </a:rPr>
              <a:t>我國亦於</a:t>
            </a:r>
            <a:r>
              <a:rPr lang="en-US" altLang="zh-TW" sz="2400" b="1" dirty="0">
                <a:solidFill>
                  <a:prstClr val="black"/>
                </a:solidFill>
                <a:latin typeface="微軟正黑體" panose="020B0604030504040204" pitchFamily="34" charset="-120"/>
                <a:ea typeface="微軟正黑體" panose="020B0604030504040204" pitchFamily="34" charset="-120"/>
              </a:rPr>
              <a:t>2019</a:t>
            </a:r>
            <a:r>
              <a:rPr lang="zh-TW" altLang="en-US" sz="2400" b="1" dirty="0">
                <a:solidFill>
                  <a:prstClr val="black"/>
                </a:solidFill>
                <a:latin typeface="微軟正黑體" panose="020B0604030504040204" pitchFamily="34" charset="-120"/>
                <a:ea typeface="微軟正黑體" panose="020B0604030504040204" pitchFamily="34" charset="-120"/>
              </a:rPr>
              <a:t>年舉辦「臺歐盟亞洲地區 </a:t>
            </a:r>
            <a:r>
              <a:rPr lang="en-US" altLang="zh-TW" sz="2400" b="1" dirty="0">
                <a:solidFill>
                  <a:prstClr val="black"/>
                </a:solidFill>
                <a:latin typeface="微軟正黑體" panose="020B0604030504040204" pitchFamily="34" charset="-120"/>
                <a:ea typeface="微軟正黑體" panose="020B0604030504040204" pitchFamily="34" charset="-120"/>
              </a:rPr>
              <a:t>LGBTI </a:t>
            </a:r>
            <a:r>
              <a:rPr lang="zh-TW" altLang="en-US" sz="2400" b="1" dirty="0">
                <a:solidFill>
                  <a:prstClr val="black"/>
                </a:solidFill>
                <a:latin typeface="微軟正黑體" panose="020B0604030504040204" pitchFamily="34" charset="-120"/>
                <a:ea typeface="微軟正黑體" panose="020B0604030504040204" pitchFamily="34" charset="-120"/>
              </a:rPr>
              <a:t>人權推動研討會</a:t>
            </a:r>
            <a:r>
              <a:rPr lang="en-US" altLang="zh-TW" sz="2400" b="1" dirty="0">
                <a:solidFill>
                  <a:prstClr val="black"/>
                </a:solidFill>
                <a:latin typeface="微軟正黑體" panose="020B0604030504040204" pitchFamily="34" charset="-120"/>
                <a:ea typeface="微軟正黑體" panose="020B0604030504040204" pitchFamily="34" charset="-120"/>
              </a:rPr>
              <a:t>-</a:t>
            </a:r>
            <a:r>
              <a:rPr lang="zh-TW" altLang="en-US" sz="2400" b="1" dirty="0">
                <a:solidFill>
                  <a:prstClr val="black"/>
                </a:solidFill>
                <a:latin typeface="微軟正黑體" panose="020B0604030504040204" pitchFamily="34" charset="-120"/>
                <a:ea typeface="微軟正黑體" panose="020B0604030504040204" pitchFamily="34" charset="-120"/>
              </a:rPr>
              <a:t>婚姻平權與同志人權保障」，為亞洲地區首次由官方主辦的 </a:t>
            </a:r>
            <a:r>
              <a:rPr lang="en-US" altLang="zh-TW" sz="2400" b="1" dirty="0">
                <a:solidFill>
                  <a:prstClr val="black"/>
                </a:solidFill>
                <a:latin typeface="微軟正黑體" panose="020B0604030504040204" pitchFamily="34" charset="-120"/>
                <a:ea typeface="微軟正黑體" panose="020B0604030504040204" pitchFamily="34" charset="-120"/>
              </a:rPr>
              <a:t>LGBTI </a:t>
            </a:r>
            <a:r>
              <a:rPr lang="zh-TW" altLang="en-US" sz="2400" b="1" dirty="0">
                <a:solidFill>
                  <a:prstClr val="black"/>
                </a:solidFill>
                <a:latin typeface="微軟正黑體" panose="020B0604030504040204" pitchFamily="34" charset="-120"/>
                <a:ea typeface="微軟正黑體" panose="020B0604030504040204" pitchFamily="34" charset="-120"/>
              </a:rPr>
              <a:t>人權保障國際研討會，與來自歐亞</a:t>
            </a:r>
            <a:r>
              <a:rPr lang="en-US" altLang="zh-TW" sz="2400" b="1" dirty="0">
                <a:solidFill>
                  <a:prstClr val="black"/>
                </a:solidFill>
                <a:latin typeface="微軟正黑體" panose="020B0604030504040204" pitchFamily="34" charset="-120"/>
                <a:ea typeface="微軟正黑體" panose="020B0604030504040204" pitchFamily="34" charset="-120"/>
              </a:rPr>
              <a:t>31</a:t>
            </a:r>
            <a:r>
              <a:rPr lang="zh-TW" altLang="en-US" sz="2400" b="1" dirty="0">
                <a:solidFill>
                  <a:prstClr val="black"/>
                </a:solidFill>
                <a:latin typeface="微軟正黑體" panose="020B0604030504040204" pitchFamily="34" charset="-120"/>
                <a:ea typeface="微軟正黑體" panose="020B0604030504040204" pitchFamily="34" charset="-120"/>
              </a:rPr>
              <a:t>個國家</a:t>
            </a:r>
            <a:r>
              <a:rPr lang="en-US" altLang="zh-TW" sz="2400" b="1" dirty="0">
                <a:solidFill>
                  <a:prstClr val="black"/>
                </a:solidFill>
                <a:latin typeface="微軟正黑體" panose="020B0604030504040204" pitchFamily="34" charset="-120"/>
                <a:ea typeface="微軟正黑體" panose="020B0604030504040204" pitchFamily="34" charset="-120"/>
              </a:rPr>
              <a:t>280</a:t>
            </a:r>
            <a:r>
              <a:rPr lang="zh-TW" altLang="en-US" sz="2400" b="1" dirty="0">
                <a:solidFill>
                  <a:prstClr val="black"/>
                </a:solidFill>
                <a:latin typeface="微軟正黑體" panose="020B0604030504040204" pitchFamily="34" charset="-120"/>
                <a:ea typeface="微軟正黑體" panose="020B0604030504040204" pitchFamily="34" charset="-120"/>
              </a:rPr>
              <a:t>位代表進行性別平權政策與經驗交流，共同提升亞洲地區 </a:t>
            </a:r>
            <a:r>
              <a:rPr lang="en-US" altLang="zh-TW" sz="2400" b="1" dirty="0">
                <a:solidFill>
                  <a:prstClr val="black"/>
                </a:solidFill>
                <a:latin typeface="微軟正黑體" panose="020B0604030504040204" pitchFamily="34" charset="-120"/>
                <a:ea typeface="微軟正黑體" panose="020B0604030504040204" pitchFamily="34" charset="-120"/>
              </a:rPr>
              <a:t>LGBTI </a:t>
            </a:r>
            <a:r>
              <a:rPr lang="zh-TW" altLang="en-US" sz="2400" b="1" dirty="0" smtClean="0">
                <a:solidFill>
                  <a:prstClr val="black"/>
                </a:solidFill>
                <a:latin typeface="微軟正黑體" panose="020B0604030504040204" pitchFamily="34" charset="-120"/>
                <a:ea typeface="微軟正黑體" panose="020B0604030504040204" pitchFamily="34" charset="-120"/>
              </a:rPr>
              <a:t>人權</a:t>
            </a:r>
            <a:endParaRPr lang="en-US" altLang="zh-TW"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37097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539552" y="1196752"/>
            <a:ext cx="8280920" cy="646331"/>
          </a:xfrm>
          <a:prstGeom prst="rect">
            <a:avLst/>
          </a:prstGeom>
          <a:noFill/>
        </p:spPr>
        <p:txBody>
          <a:bodyPr wrap="square" rtlCol="0">
            <a:spAutoFit/>
          </a:bodyPr>
          <a:lstStyle/>
          <a:p>
            <a:r>
              <a:rPr lang="zh-TW" altLang="en-US" sz="3600" b="1" dirty="0">
                <a:solidFill>
                  <a:schemeClr val="accent1">
                    <a:lumMod val="50000"/>
                  </a:schemeClr>
                </a:solidFill>
                <a:latin typeface="微軟正黑體" panose="020B0604030504040204" pitchFamily="34" charset="-120"/>
                <a:ea typeface="微軟正黑體" panose="020B0604030504040204" pitchFamily="34" charset="-120"/>
              </a:rPr>
              <a:t>三、</a:t>
            </a:r>
            <a:r>
              <a:rPr lang="zh-TW" altLang="en-US" sz="3600" b="1" dirty="0" smtClean="0">
                <a:solidFill>
                  <a:schemeClr val="accent1">
                    <a:lumMod val="50000"/>
                  </a:schemeClr>
                </a:solidFill>
                <a:latin typeface="微軟正黑體" panose="020B0604030504040204" pitchFamily="34" charset="-120"/>
                <a:ea typeface="微軟正黑體" panose="020B0604030504040204" pitchFamily="34" charset="-120"/>
              </a:rPr>
              <a:t>於業務中</a:t>
            </a:r>
            <a:r>
              <a:rPr lang="zh-TW" altLang="en-US" sz="3600" b="1" dirty="0">
                <a:solidFill>
                  <a:schemeClr val="accent1">
                    <a:lumMod val="50000"/>
                  </a:schemeClr>
                </a:solidFill>
                <a:latin typeface="微軟正黑體" panose="020B0604030504040204" pitchFamily="34" charset="-120"/>
                <a:ea typeface="微軟正黑體" panose="020B0604030504040204" pitchFamily="34" charset="-120"/>
              </a:rPr>
              <a:t>落實多元性別友善</a:t>
            </a:r>
          </a:p>
        </p:txBody>
      </p:sp>
      <p:sp>
        <p:nvSpPr>
          <p:cNvPr id="4" name="文字方塊 3"/>
          <p:cNvSpPr txBox="1"/>
          <p:nvPr/>
        </p:nvSpPr>
        <p:spPr>
          <a:xfrm>
            <a:off x="685829" y="3167970"/>
            <a:ext cx="7920880" cy="1569660"/>
          </a:xfrm>
          <a:prstGeom prst="rect">
            <a:avLst/>
          </a:prstGeom>
          <a:noFill/>
        </p:spPr>
        <p:txBody>
          <a:bodyPr wrap="square" rtlCol="0">
            <a:spAutoFit/>
          </a:bodyPr>
          <a:lstStyle/>
          <a:p>
            <a:pPr algn="ctr"/>
            <a:r>
              <a:rPr lang="zh-TW" altLang="en-US" sz="3200" b="1" dirty="0" smtClean="0">
                <a:latin typeface="微軟正黑體" panose="020B0604030504040204" pitchFamily="34" charset="-120"/>
                <a:ea typeface="微軟正黑體" panose="020B0604030504040204" pitchFamily="34" charset="-120"/>
              </a:rPr>
              <a:t>了解我國於整體政策、法規上對於多元性別的保障及改善措施後，在業務上我們又應該怎麼做呢？</a:t>
            </a:r>
            <a:endParaRPr lang="en-US" altLang="zh-TW" sz="32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56216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員工性別統計</a:t>
            </a:r>
            <a:endParaRPr lang="zh-TW" altLang="en-US" b="1"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1043608" y="2233306"/>
            <a:ext cx="7200800" cy="3416320"/>
          </a:xfrm>
          <a:prstGeom prst="rect">
            <a:avLst/>
          </a:prstGeom>
          <a:noFill/>
        </p:spPr>
        <p:txBody>
          <a:bodyPr wrap="square" rtlCol="0">
            <a:spAutoFit/>
          </a:bodyPr>
          <a:lstStyle/>
          <a:p>
            <a:pPr algn="ctr"/>
            <a:r>
              <a:rPr lang="zh-TW" altLang="en-US" sz="2800" b="1" dirty="0" smtClean="0">
                <a:solidFill>
                  <a:schemeClr val="tx2"/>
                </a:solidFill>
                <a:latin typeface="微軟正黑體" panose="020B0604030504040204" pitchFamily="34" charset="-120"/>
                <a:ea typeface="微軟正黑體" panose="020B0604030504040204" pitchFamily="34" charset="-120"/>
              </a:rPr>
              <a:t>生理性別</a:t>
            </a:r>
            <a:endParaRPr lang="en-US" altLang="zh-TW" sz="2800" b="1" dirty="0" smtClean="0">
              <a:solidFill>
                <a:schemeClr val="tx2"/>
              </a:solidFill>
              <a:latin typeface="微軟正黑體" panose="020B0604030504040204" pitchFamily="34" charset="-120"/>
              <a:ea typeface="微軟正黑體" panose="020B0604030504040204" pitchFamily="34" charset="-120"/>
            </a:endParaRPr>
          </a:p>
          <a:p>
            <a:pPr algn="ctr"/>
            <a:r>
              <a:rPr lang="zh-TW" altLang="en-US" sz="3200" b="1" dirty="0" smtClean="0">
                <a:solidFill>
                  <a:schemeClr val="tx2"/>
                </a:solidFill>
                <a:latin typeface="微軟正黑體" panose="020B0604030504040204" pitchFamily="34" charset="-120"/>
                <a:ea typeface="微軟正黑體" panose="020B0604030504040204" pitchFamily="34" charset="-120"/>
              </a:rPr>
              <a:t>女性同事：</a:t>
            </a:r>
            <a:r>
              <a:rPr lang="en-US" altLang="zh-TW" sz="3200" b="1" dirty="0" smtClean="0">
                <a:solidFill>
                  <a:schemeClr val="tx2"/>
                </a:solidFill>
                <a:latin typeface="微軟正黑體" panose="020B0604030504040204" pitchFamily="34" charset="-120"/>
                <a:ea typeface="微軟正黑體" panose="020B0604030504040204" pitchFamily="34" charset="-120"/>
              </a:rPr>
              <a:t>6</a:t>
            </a:r>
            <a:r>
              <a:rPr lang="zh-TW" altLang="en-US" sz="3200" b="1" dirty="0" smtClean="0">
                <a:solidFill>
                  <a:schemeClr val="tx2"/>
                </a:solidFill>
                <a:latin typeface="微軟正黑體" panose="020B0604030504040204" pitchFamily="34" charset="-120"/>
                <a:ea typeface="微軟正黑體" panose="020B0604030504040204" pitchFamily="34" charset="-120"/>
              </a:rPr>
              <a:t>人</a:t>
            </a:r>
            <a:r>
              <a:rPr lang="zh-TW" altLang="en-US" sz="3200" b="1" dirty="0" smtClean="0">
                <a:solidFill>
                  <a:schemeClr val="tx2"/>
                </a:solidFill>
                <a:latin typeface="標楷體"/>
                <a:ea typeface="標楷體"/>
              </a:rPr>
              <a:t>→</a:t>
            </a:r>
            <a:r>
              <a:rPr lang="zh-TW" altLang="en-US" sz="3200" b="1" dirty="0" smtClean="0">
                <a:latin typeface="微軟正黑體" panose="020B0604030504040204" pitchFamily="34" charset="-120"/>
                <a:ea typeface="微軟正黑體" panose="020B0604030504040204" pitchFamily="34" charset="-120"/>
              </a:rPr>
              <a:t>女性</a:t>
            </a:r>
            <a:r>
              <a:rPr lang="zh-TW" altLang="en-US" sz="3200" b="1" dirty="0">
                <a:latin typeface="微軟正黑體" panose="020B0604030504040204" pitchFamily="34" charset="-120"/>
                <a:ea typeface="微軟正黑體" panose="020B0604030504040204" pitchFamily="34" charset="-120"/>
              </a:rPr>
              <a:t>主管：</a:t>
            </a:r>
            <a:r>
              <a:rPr lang="en-US" altLang="zh-TW" sz="3200" b="1" dirty="0">
                <a:latin typeface="微軟正黑體" panose="020B0604030504040204" pitchFamily="34" charset="-120"/>
                <a:ea typeface="微軟正黑體" panose="020B0604030504040204" pitchFamily="34" charset="-120"/>
              </a:rPr>
              <a:t>0</a:t>
            </a:r>
            <a:r>
              <a:rPr lang="zh-TW" altLang="en-US" sz="3200" b="1" dirty="0">
                <a:latin typeface="微軟正黑體" panose="020B0604030504040204" pitchFamily="34" charset="-120"/>
                <a:ea typeface="微軟正黑體" panose="020B0604030504040204" pitchFamily="34" charset="-120"/>
              </a:rPr>
              <a:t>人</a:t>
            </a:r>
            <a:endParaRPr lang="en-US" altLang="zh-TW" sz="3200" b="1" dirty="0">
              <a:latin typeface="微軟正黑體" panose="020B0604030504040204" pitchFamily="34" charset="-120"/>
              <a:ea typeface="微軟正黑體" panose="020B0604030504040204" pitchFamily="34" charset="-120"/>
            </a:endParaRPr>
          </a:p>
          <a:p>
            <a:pPr algn="ctr"/>
            <a:endParaRPr lang="en-US" altLang="zh-TW" sz="3200" b="1" dirty="0" smtClean="0">
              <a:solidFill>
                <a:schemeClr val="tx2"/>
              </a:solidFill>
              <a:latin typeface="微軟正黑體" panose="020B0604030504040204" pitchFamily="34" charset="-120"/>
              <a:ea typeface="微軟正黑體" panose="020B0604030504040204" pitchFamily="34" charset="-120"/>
            </a:endParaRPr>
          </a:p>
          <a:p>
            <a:pPr algn="ctr"/>
            <a:r>
              <a:rPr lang="zh-TW" altLang="en-US" sz="3200" b="1" dirty="0">
                <a:solidFill>
                  <a:schemeClr val="tx2"/>
                </a:solidFill>
                <a:latin typeface="微軟正黑體" panose="020B0604030504040204" pitchFamily="34" charset="-120"/>
                <a:ea typeface="微軟正黑體" panose="020B0604030504040204" pitchFamily="34" charset="-120"/>
              </a:rPr>
              <a:t>男性</a:t>
            </a:r>
            <a:r>
              <a:rPr lang="zh-TW" altLang="en-US" sz="3200" b="1" dirty="0" smtClean="0">
                <a:solidFill>
                  <a:schemeClr val="tx2"/>
                </a:solidFill>
                <a:latin typeface="微軟正黑體" panose="020B0604030504040204" pitchFamily="34" charset="-120"/>
                <a:ea typeface="微軟正黑體" panose="020B0604030504040204" pitchFamily="34" charset="-120"/>
              </a:rPr>
              <a:t>同事：</a:t>
            </a:r>
            <a:r>
              <a:rPr lang="en-US" altLang="zh-TW" sz="3200" b="1" dirty="0" smtClean="0">
                <a:solidFill>
                  <a:schemeClr val="tx2"/>
                </a:solidFill>
                <a:latin typeface="微軟正黑體" panose="020B0604030504040204" pitchFamily="34" charset="-120"/>
                <a:ea typeface="微軟正黑體" panose="020B0604030504040204" pitchFamily="34" charset="-120"/>
              </a:rPr>
              <a:t>7</a:t>
            </a:r>
            <a:r>
              <a:rPr lang="zh-TW" altLang="en-US" sz="3200" b="1" dirty="0" smtClean="0">
                <a:solidFill>
                  <a:schemeClr val="tx2"/>
                </a:solidFill>
                <a:latin typeface="微軟正黑體" panose="020B0604030504040204" pitchFamily="34" charset="-120"/>
                <a:ea typeface="微軟正黑體" panose="020B0604030504040204" pitchFamily="34" charset="-120"/>
              </a:rPr>
              <a:t>人</a:t>
            </a:r>
            <a:r>
              <a:rPr lang="zh-TW" altLang="en-US" sz="3200" b="1" dirty="0" smtClean="0">
                <a:solidFill>
                  <a:schemeClr val="tx2"/>
                </a:solidFill>
                <a:latin typeface="標楷體"/>
              </a:rPr>
              <a:t>→</a:t>
            </a:r>
            <a:r>
              <a:rPr lang="zh-TW" altLang="en-US" sz="3200" b="1" dirty="0" smtClean="0">
                <a:latin typeface="微軟正黑體" panose="020B0604030504040204" pitchFamily="34" charset="-120"/>
                <a:ea typeface="微軟正黑體" panose="020B0604030504040204" pitchFamily="34" charset="-120"/>
              </a:rPr>
              <a:t>男性</a:t>
            </a:r>
            <a:r>
              <a:rPr lang="zh-TW" altLang="en-US" sz="3200" b="1" dirty="0">
                <a:latin typeface="微軟正黑體" panose="020B0604030504040204" pitchFamily="34" charset="-120"/>
                <a:ea typeface="微軟正黑體" panose="020B0604030504040204" pitchFamily="34" charset="-120"/>
              </a:rPr>
              <a:t>主管：</a:t>
            </a:r>
            <a:r>
              <a:rPr lang="en-US" altLang="zh-TW" sz="3200" b="1" dirty="0">
                <a:latin typeface="微軟正黑體" panose="020B0604030504040204" pitchFamily="34" charset="-120"/>
                <a:ea typeface="微軟正黑體" panose="020B0604030504040204" pitchFamily="34" charset="-120"/>
              </a:rPr>
              <a:t>5</a:t>
            </a:r>
            <a:r>
              <a:rPr lang="zh-TW" altLang="en-US" sz="3200" b="1" dirty="0">
                <a:latin typeface="微軟正黑體" panose="020B0604030504040204" pitchFamily="34" charset="-120"/>
                <a:ea typeface="微軟正黑體" panose="020B0604030504040204" pitchFamily="34" charset="-120"/>
              </a:rPr>
              <a:t>人</a:t>
            </a:r>
            <a:endParaRPr lang="en-US" altLang="zh-TW" sz="3200" b="1" dirty="0">
              <a:latin typeface="微軟正黑體" panose="020B0604030504040204" pitchFamily="34" charset="-120"/>
              <a:ea typeface="微軟正黑體" panose="020B0604030504040204" pitchFamily="34" charset="-120"/>
            </a:endParaRPr>
          </a:p>
          <a:p>
            <a:pPr algn="ctr"/>
            <a:endParaRPr lang="en-US" altLang="zh-TW" sz="3200" b="1" dirty="0" smtClean="0">
              <a:solidFill>
                <a:schemeClr val="tx2"/>
              </a:solidFill>
              <a:latin typeface="微軟正黑體" panose="020B0604030504040204" pitchFamily="34" charset="-120"/>
              <a:ea typeface="微軟正黑體" panose="020B0604030504040204" pitchFamily="34" charset="-120"/>
            </a:endParaRPr>
          </a:p>
          <a:p>
            <a:pPr algn="ctr"/>
            <a:endParaRPr lang="en-US" altLang="zh-TW" sz="3200" b="1" dirty="0">
              <a:solidFill>
                <a:schemeClr val="tx2"/>
              </a:solidFill>
              <a:latin typeface="微軟正黑體" panose="020B0604030504040204" pitchFamily="34" charset="-120"/>
              <a:ea typeface="微軟正黑體" panose="020B0604030504040204" pitchFamily="34" charset="-120"/>
            </a:endParaRPr>
          </a:p>
          <a:p>
            <a:pPr algn="ctr"/>
            <a:endParaRPr lang="zh-TW" altLang="en-US" sz="2400" b="1" dirty="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30749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民眾服務性別統計</a:t>
            </a:r>
            <a:endParaRPr lang="zh-TW" altLang="en-US" b="1"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904305" y="1844823"/>
            <a:ext cx="7200800" cy="584775"/>
          </a:xfrm>
          <a:prstGeom prst="rect">
            <a:avLst/>
          </a:prstGeom>
          <a:noFill/>
        </p:spPr>
        <p:txBody>
          <a:bodyPr wrap="square" rtlCol="0">
            <a:spAutoFit/>
          </a:bodyPr>
          <a:lstStyle/>
          <a:p>
            <a:pPr algn="ctr"/>
            <a:r>
              <a:rPr lang="zh-TW" altLang="en-US" sz="3200" b="1" dirty="0" smtClean="0">
                <a:solidFill>
                  <a:schemeClr val="tx2"/>
                </a:solidFill>
                <a:latin typeface="微軟正黑體" panose="020B0604030504040204" pitchFamily="34" charset="-120"/>
                <a:ea typeface="微軟正黑體" panose="020B0604030504040204" pitchFamily="34" charset="-120"/>
              </a:rPr>
              <a:t>政</a:t>
            </a:r>
            <a:r>
              <a:rPr lang="zh-TW" altLang="en-US" sz="3200" b="1" dirty="0">
                <a:solidFill>
                  <a:schemeClr val="tx2"/>
                </a:solidFill>
                <a:latin typeface="微軟正黑體" panose="020B0604030504040204" pitchFamily="34" charset="-120"/>
                <a:ea typeface="微軟正黑體" panose="020B0604030504040204" pitchFamily="34" charset="-120"/>
              </a:rPr>
              <a:t>風行政科</a:t>
            </a:r>
            <a:r>
              <a:rPr lang="zh-TW" altLang="en-US" sz="3200" b="1" dirty="0" smtClean="0">
                <a:solidFill>
                  <a:schemeClr val="tx2"/>
                </a:solidFill>
                <a:latin typeface="微軟正黑體" panose="020B0604030504040204" pitchFamily="34" charset="-120"/>
                <a:ea typeface="微軟正黑體" panose="020B0604030504040204" pitchFamily="34" charset="-120"/>
              </a:rPr>
              <a:t>受理之民眾性別統計</a:t>
            </a:r>
            <a:endParaRPr lang="en-US" altLang="zh-TW" sz="3200" b="1" dirty="0" smtClean="0">
              <a:solidFill>
                <a:schemeClr val="tx2"/>
              </a:solidFill>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2895977066"/>
              </p:ext>
            </p:extLst>
          </p:nvPr>
        </p:nvGraphicFramePr>
        <p:xfrm>
          <a:off x="1384596" y="2852936"/>
          <a:ext cx="6192690" cy="2304255"/>
        </p:xfrm>
        <a:graphic>
          <a:graphicData uri="http://schemas.openxmlformats.org/drawingml/2006/table">
            <a:tbl>
              <a:tblPr firstRow="1" bandRow="1">
                <a:tableStyleId>{5C22544A-7EE6-4342-B048-85BDC9FD1C3A}</a:tableStyleId>
              </a:tblPr>
              <a:tblGrid>
                <a:gridCol w="1238538"/>
                <a:gridCol w="1238538"/>
                <a:gridCol w="1238538"/>
                <a:gridCol w="1238538"/>
                <a:gridCol w="1238538"/>
              </a:tblGrid>
              <a:tr h="768085">
                <a:tc>
                  <a:txBody>
                    <a:bodyPr/>
                    <a:lstStyle/>
                    <a:p>
                      <a:pPr algn="ctr"/>
                      <a:endParaRPr lang="zh-TW" altLang="en-US" dirty="0"/>
                    </a:p>
                  </a:txBody>
                  <a:tcPr/>
                </a:tc>
                <a:tc>
                  <a:txBody>
                    <a:bodyPr/>
                    <a:lstStyle/>
                    <a:p>
                      <a:pPr algn="ctr"/>
                      <a:r>
                        <a:rPr lang="en-US" altLang="zh-TW" sz="4000" dirty="0" smtClean="0"/>
                        <a:t>110</a:t>
                      </a:r>
                      <a:endParaRPr lang="zh-TW" altLang="en-US" sz="4000" dirty="0"/>
                    </a:p>
                  </a:txBody>
                  <a:tcPr/>
                </a:tc>
                <a:tc>
                  <a:txBody>
                    <a:bodyPr/>
                    <a:lstStyle/>
                    <a:p>
                      <a:pPr algn="ctr"/>
                      <a:r>
                        <a:rPr lang="en-US" altLang="zh-TW" sz="4000" dirty="0" smtClean="0"/>
                        <a:t>111</a:t>
                      </a:r>
                      <a:endParaRPr lang="zh-TW" altLang="en-US" sz="4000" dirty="0"/>
                    </a:p>
                  </a:txBody>
                  <a:tcPr/>
                </a:tc>
                <a:tc>
                  <a:txBody>
                    <a:bodyPr/>
                    <a:lstStyle/>
                    <a:p>
                      <a:pPr algn="ctr"/>
                      <a:r>
                        <a:rPr lang="en-US" altLang="zh-TW" sz="4000" dirty="0" smtClean="0"/>
                        <a:t>112</a:t>
                      </a:r>
                      <a:endParaRPr lang="zh-TW" altLang="en-US" sz="4000" dirty="0"/>
                    </a:p>
                  </a:txBody>
                  <a:tcPr/>
                </a:tc>
                <a:tc>
                  <a:txBody>
                    <a:bodyPr/>
                    <a:lstStyle/>
                    <a:p>
                      <a:pPr algn="ctr"/>
                      <a:r>
                        <a:rPr lang="zh-TW" altLang="en-US" sz="2400" b="0" dirty="0" smtClean="0">
                          <a:latin typeface="Noto Sans CJK TC Bold" pitchFamily="34" charset="-120"/>
                          <a:ea typeface="Noto Sans CJK TC Bold" pitchFamily="34" charset="-120"/>
                        </a:rPr>
                        <a:t>共計</a:t>
                      </a:r>
                      <a:endParaRPr lang="zh-TW" altLang="en-US" sz="2400" b="0" dirty="0">
                        <a:latin typeface="Noto Sans CJK TC Bold" pitchFamily="34" charset="-120"/>
                        <a:ea typeface="Noto Sans CJK TC Bold" pitchFamily="34" charset="-120"/>
                      </a:endParaRPr>
                    </a:p>
                  </a:txBody>
                  <a:tcPr anchor="ctr"/>
                </a:tc>
              </a:tr>
              <a:tr h="768085">
                <a:tc>
                  <a:txBody>
                    <a:bodyPr/>
                    <a:lstStyle/>
                    <a:p>
                      <a:pPr algn="ctr"/>
                      <a:r>
                        <a:rPr lang="zh-TW" altLang="en-US" sz="2400" dirty="0" smtClean="0">
                          <a:latin typeface="Noto Sans CJK TC Bold" pitchFamily="34" charset="-120"/>
                          <a:ea typeface="Noto Sans CJK TC Bold" pitchFamily="34" charset="-120"/>
                        </a:rPr>
                        <a:t>男性</a:t>
                      </a:r>
                      <a:endParaRPr lang="zh-TW" altLang="en-US" sz="2400" dirty="0">
                        <a:latin typeface="Noto Sans CJK TC Bold" pitchFamily="34" charset="-120"/>
                        <a:ea typeface="Noto Sans CJK TC Bold" pitchFamily="34" charset="-120"/>
                      </a:endParaRPr>
                    </a:p>
                  </a:txBody>
                  <a:tcPr anchor="ctr"/>
                </a:tc>
                <a:tc>
                  <a:txBody>
                    <a:bodyPr/>
                    <a:lstStyle/>
                    <a:p>
                      <a:pPr algn="ctr"/>
                      <a:r>
                        <a:rPr lang="en-US" altLang="zh-TW" sz="2400" dirty="0" smtClean="0">
                          <a:latin typeface="Noto Sans CJK TC Bold" pitchFamily="34" charset="-120"/>
                          <a:ea typeface="Noto Sans CJK TC Bold" pitchFamily="34" charset="-120"/>
                        </a:rPr>
                        <a:t>2</a:t>
                      </a:r>
                      <a:endParaRPr lang="zh-TW" altLang="en-US" sz="2400" dirty="0">
                        <a:latin typeface="Noto Sans CJK TC Bold" pitchFamily="34" charset="-120"/>
                        <a:ea typeface="Noto Sans CJK TC Bold" pitchFamily="34" charset="-120"/>
                      </a:endParaRPr>
                    </a:p>
                  </a:txBody>
                  <a:tcPr anchor="ctr"/>
                </a:tc>
                <a:tc>
                  <a:txBody>
                    <a:bodyPr/>
                    <a:lstStyle/>
                    <a:p>
                      <a:pPr algn="ctr"/>
                      <a:r>
                        <a:rPr lang="en-US" altLang="zh-TW" sz="2400" dirty="0" smtClean="0">
                          <a:latin typeface="Noto Sans CJK TC Bold" pitchFamily="34" charset="-120"/>
                          <a:ea typeface="Noto Sans CJK TC Bold" pitchFamily="34" charset="-120"/>
                        </a:rPr>
                        <a:t>1</a:t>
                      </a:r>
                      <a:endParaRPr lang="zh-TW" altLang="en-US" sz="2400" dirty="0">
                        <a:latin typeface="Noto Sans CJK TC Bold" pitchFamily="34" charset="-120"/>
                        <a:ea typeface="Noto Sans CJK TC Bold" pitchFamily="34" charset="-120"/>
                      </a:endParaRPr>
                    </a:p>
                  </a:txBody>
                  <a:tcPr anchor="ctr"/>
                </a:tc>
                <a:tc>
                  <a:txBody>
                    <a:bodyPr/>
                    <a:lstStyle/>
                    <a:p>
                      <a:pPr algn="ctr"/>
                      <a:r>
                        <a:rPr lang="en-US" altLang="zh-TW" sz="2400" dirty="0" smtClean="0">
                          <a:latin typeface="Noto Sans CJK TC Bold" pitchFamily="34" charset="-120"/>
                          <a:ea typeface="Noto Sans CJK TC Bold" pitchFamily="34" charset="-120"/>
                        </a:rPr>
                        <a:t>10</a:t>
                      </a:r>
                      <a:endParaRPr lang="zh-TW" altLang="en-US" sz="2400" dirty="0">
                        <a:latin typeface="Noto Sans CJK TC Bold" pitchFamily="34" charset="-120"/>
                        <a:ea typeface="Noto Sans CJK TC Bold" pitchFamily="34" charset="-120"/>
                      </a:endParaRPr>
                    </a:p>
                  </a:txBody>
                  <a:tcPr anchor="ctr"/>
                </a:tc>
                <a:tc>
                  <a:txBody>
                    <a:bodyPr/>
                    <a:lstStyle/>
                    <a:p>
                      <a:pPr algn="ctr"/>
                      <a:r>
                        <a:rPr lang="en-US" altLang="zh-TW" sz="2400" dirty="0" smtClean="0">
                          <a:latin typeface="Noto Sans CJK TC Bold" pitchFamily="34" charset="-120"/>
                          <a:ea typeface="Noto Sans CJK TC Bold" pitchFamily="34" charset="-120"/>
                        </a:rPr>
                        <a:t>13</a:t>
                      </a:r>
                      <a:endParaRPr lang="zh-TW" altLang="en-US" sz="2400" dirty="0">
                        <a:latin typeface="Noto Sans CJK TC Bold" pitchFamily="34" charset="-120"/>
                        <a:ea typeface="Noto Sans CJK TC Bold" pitchFamily="34" charset="-120"/>
                      </a:endParaRPr>
                    </a:p>
                  </a:txBody>
                  <a:tcPr anchor="ctr"/>
                </a:tc>
              </a:tr>
              <a:tr h="768085">
                <a:tc>
                  <a:txBody>
                    <a:bodyPr/>
                    <a:lstStyle/>
                    <a:p>
                      <a:pPr algn="ctr"/>
                      <a:r>
                        <a:rPr lang="zh-TW" altLang="en-US" sz="2400" dirty="0" smtClean="0">
                          <a:latin typeface="Noto Sans CJK TC Bold" pitchFamily="34" charset="-120"/>
                          <a:ea typeface="Noto Sans CJK TC Bold" pitchFamily="34" charset="-120"/>
                        </a:rPr>
                        <a:t>女性</a:t>
                      </a:r>
                      <a:endParaRPr lang="zh-TW" altLang="en-US" sz="2400" dirty="0">
                        <a:latin typeface="Noto Sans CJK TC Bold" pitchFamily="34" charset="-120"/>
                        <a:ea typeface="Noto Sans CJK TC Bold" pitchFamily="34" charset="-120"/>
                      </a:endParaRPr>
                    </a:p>
                  </a:txBody>
                  <a:tcPr anchor="ctr"/>
                </a:tc>
                <a:tc>
                  <a:txBody>
                    <a:bodyPr/>
                    <a:lstStyle/>
                    <a:p>
                      <a:pPr algn="ctr"/>
                      <a:r>
                        <a:rPr lang="en-US" altLang="zh-TW" sz="2400" dirty="0" smtClean="0">
                          <a:latin typeface="Noto Sans CJK TC Bold" pitchFamily="34" charset="-120"/>
                          <a:ea typeface="Noto Sans CJK TC Bold" pitchFamily="34" charset="-120"/>
                        </a:rPr>
                        <a:t>1</a:t>
                      </a:r>
                      <a:endParaRPr lang="zh-TW" altLang="en-US" sz="2400" dirty="0">
                        <a:latin typeface="Noto Sans CJK TC Bold" pitchFamily="34" charset="-120"/>
                        <a:ea typeface="Noto Sans CJK TC Bold" pitchFamily="34" charset="-120"/>
                      </a:endParaRPr>
                    </a:p>
                  </a:txBody>
                  <a:tcPr anchor="ctr"/>
                </a:tc>
                <a:tc>
                  <a:txBody>
                    <a:bodyPr/>
                    <a:lstStyle/>
                    <a:p>
                      <a:pPr algn="ctr"/>
                      <a:r>
                        <a:rPr lang="en-US" altLang="zh-TW" sz="2400" dirty="0" smtClean="0">
                          <a:latin typeface="Noto Sans CJK TC Bold" pitchFamily="34" charset="-120"/>
                          <a:ea typeface="Noto Sans CJK TC Bold" pitchFamily="34" charset="-120"/>
                        </a:rPr>
                        <a:t>3</a:t>
                      </a:r>
                      <a:endParaRPr lang="zh-TW" altLang="en-US" sz="2400" dirty="0">
                        <a:latin typeface="Noto Sans CJK TC Bold" pitchFamily="34" charset="-120"/>
                        <a:ea typeface="Noto Sans CJK TC Bold" pitchFamily="34" charset="-120"/>
                      </a:endParaRPr>
                    </a:p>
                  </a:txBody>
                  <a:tcPr anchor="ctr"/>
                </a:tc>
                <a:tc>
                  <a:txBody>
                    <a:bodyPr/>
                    <a:lstStyle/>
                    <a:p>
                      <a:pPr algn="ctr"/>
                      <a:r>
                        <a:rPr lang="en-US" altLang="zh-TW" sz="2400" dirty="0" smtClean="0">
                          <a:latin typeface="Noto Sans CJK TC Bold" pitchFamily="34" charset="-120"/>
                          <a:ea typeface="Noto Sans CJK TC Bold" pitchFamily="34" charset="-120"/>
                        </a:rPr>
                        <a:t>7</a:t>
                      </a:r>
                      <a:endParaRPr lang="zh-TW" altLang="en-US" sz="2400" dirty="0">
                        <a:latin typeface="Noto Sans CJK TC Bold" pitchFamily="34" charset="-120"/>
                        <a:ea typeface="Noto Sans CJK TC Bold" pitchFamily="34" charset="-120"/>
                      </a:endParaRPr>
                    </a:p>
                  </a:txBody>
                  <a:tcPr anchor="ctr"/>
                </a:tc>
                <a:tc>
                  <a:txBody>
                    <a:bodyPr/>
                    <a:lstStyle/>
                    <a:p>
                      <a:pPr algn="ctr"/>
                      <a:r>
                        <a:rPr lang="en-US" altLang="zh-TW" sz="2400" dirty="0" smtClean="0">
                          <a:latin typeface="Noto Sans CJK TC Bold" pitchFamily="34" charset="-120"/>
                          <a:ea typeface="Noto Sans CJK TC Bold" pitchFamily="34" charset="-120"/>
                        </a:rPr>
                        <a:t>11</a:t>
                      </a:r>
                      <a:endParaRPr lang="zh-TW" altLang="en-US" sz="2400" dirty="0">
                        <a:latin typeface="Noto Sans CJK TC Bold" pitchFamily="34" charset="-120"/>
                        <a:ea typeface="Noto Sans CJK TC Bold" pitchFamily="34" charset="-120"/>
                      </a:endParaRPr>
                    </a:p>
                  </a:txBody>
                  <a:tcPr anchor="ctr"/>
                </a:tc>
              </a:tr>
            </a:tbl>
          </a:graphicData>
        </a:graphic>
      </p:graphicFrame>
    </p:spTree>
    <p:extLst>
      <p:ext uri="{BB962C8B-B14F-4D97-AF65-F5344CB8AC3E}">
        <p14:creationId xmlns:p14="http://schemas.microsoft.com/office/powerpoint/2010/main" val="353357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132856"/>
            <a:ext cx="7772400" cy="1780108"/>
          </a:xfrm>
        </p:spPr>
        <p:txBody>
          <a:bodyPr/>
          <a:lstStyle/>
          <a:p>
            <a:r>
              <a:rPr lang="zh-TW" altLang="en-US" b="1" dirty="0" smtClean="0">
                <a:solidFill>
                  <a:schemeClr val="bg1"/>
                </a:solidFill>
                <a:latin typeface="微軟正黑體" panose="020B0604030504040204" pitchFamily="34" charset="-120"/>
                <a:ea typeface="微軟正黑體" panose="020B0604030504040204" pitchFamily="34" charset="-120"/>
              </a:rPr>
              <a:t>參考原則</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39891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476672"/>
            <a:ext cx="6707088" cy="1252728"/>
          </a:xfrm>
        </p:spPr>
        <p:txBody>
          <a:bodyPr>
            <a:normAutofit/>
          </a:bodyPr>
          <a:lstStyle/>
          <a:p>
            <a:pPr algn="l"/>
            <a:r>
              <a:rPr lang="zh-TW" altLang="en-US" sz="2800" b="1" dirty="0">
                <a:latin typeface="微軟正黑體" panose="020B0604030504040204" pitchFamily="34" charset="-120"/>
                <a:ea typeface="微軟正黑體" panose="020B0604030504040204" pitchFamily="34" charset="-120"/>
              </a:rPr>
              <a:t>在</a:t>
            </a:r>
            <a:r>
              <a:rPr lang="zh-TW" altLang="en-US" sz="2800" b="1" dirty="0" smtClean="0">
                <a:latin typeface="微軟正黑體" panose="020B0604030504040204" pitchFamily="34" charset="-120"/>
                <a:ea typeface="微軟正黑體" panose="020B0604030504040204" pitchFamily="34" charset="-120"/>
              </a:rPr>
              <a:t>日常服務中，要如何落實對多元性別者</a:t>
            </a:r>
            <a:r>
              <a:rPr lang="en-US" altLang="zh-TW" sz="2800" b="1" dirty="0" smtClean="0">
                <a:latin typeface="微軟正黑體" panose="020B0604030504040204" pitchFamily="34" charset="-120"/>
                <a:ea typeface="微軟正黑體" panose="020B0604030504040204" pitchFamily="34" charset="-120"/>
              </a:rPr>
              <a:t/>
            </a:r>
            <a:br>
              <a:rPr lang="en-US" altLang="zh-TW" sz="2800" b="1" dirty="0" smtClean="0">
                <a:latin typeface="微軟正黑體" panose="020B0604030504040204" pitchFamily="34" charset="-120"/>
                <a:ea typeface="微軟正黑體" panose="020B0604030504040204" pitchFamily="34" charset="-120"/>
              </a:rPr>
            </a:br>
            <a:r>
              <a:rPr lang="zh-TW" altLang="en-US" sz="2800" b="1" dirty="0" smtClean="0">
                <a:latin typeface="微軟正黑體" panose="020B0604030504040204" pitchFamily="34" charset="-120"/>
                <a:ea typeface="微軟正黑體" panose="020B0604030504040204" pitchFamily="34" charset="-120"/>
              </a:rPr>
              <a:t>友善的行為，可以參考以下</a:t>
            </a:r>
            <a:r>
              <a:rPr lang="en-US" altLang="zh-TW" sz="2800" b="1" dirty="0" smtClean="0">
                <a:latin typeface="微軟正黑體" panose="020B0604030504040204" pitchFamily="34" charset="-120"/>
                <a:ea typeface="微軟正黑體" panose="020B0604030504040204" pitchFamily="34" charset="-120"/>
              </a:rPr>
              <a:t>DECAW</a:t>
            </a:r>
            <a:r>
              <a:rPr lang="zh-TW" altLang="en-US" sz="2800" b="1" dirty="0" smtClean="0">
                <a:latin typeface="微軟正黑體" panose="020B0604030504040204" pitchFamily="34" charset="-120"/>
                <a:ea typeface="微軟正黑體" panose="020B0604030504040204" pitchFamily="34" charset="-120"/>
              </a:rPr>
              <a:t>法條：</a:t>
            </a:r>
            <a:endParaRPr lang="zh-TW" altLang="en-US" sz="2800" b="1"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899592" y="2708920"/>
            <a:ext cx="7200800" cy="2400657"/>
          </a:xfrm>
          <a:prstGeom prst="rect">
            <a:avLst/>
          </a:prstGeom>
          <a:noFill/>
        </p:spPr>
        <p:txBody>
          <a:bodyPr wrap="square" rtlCol="0">
            <a:spAutoFit/>
          </a:bodyPr>
          <a:lstStyle/>
          <a:p>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CEDAW</a:t>
            </a:r>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第</a:t>
            </a:r>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1</a:t>
            </a:r>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條</a:t>
            </a:r>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歧視</a:t>
            </a:r>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a:t>
            </a:r>
          </a:p>
          <a:p>
            <a:endParaRPr lang="en-US" altLang="zh-TW" b="1" dirty="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在本公約中，「對婦女的歧視」一詞指基於性別而作的任何區別、排斥或限制，其影響或其目的均足以妨礙或否認婦女不論已婚未婚在男女平等的基礎上認識、享有或行使在政治、經濟、社會、文化、公民或任何其他方面的人權和基本自由。</a:t>
            </a:r>
            <a:endParaRPr lang="en-US" altLang="zh-TW" b="1" dirty="0" smtClean="0">
              <a:latin typeface="微軟正黑體" panose="020B0604030504040204" pitchFamily="34" charset="-120"/>
              <a:ea typeface="微軟正黑體" panose="020B0604030504040204" pitchFamily="34" charset="-120"/>
            </a:endParaRPr>
          </a:p>
          <a:p>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0433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899592" y="2708920"/>
            <a:ext cx="7200800" cy="1846659"/>
          </a:xfrm>
          <a:prstGeom prst="rect">
            <a:avLst/>
          </a:prstGeom>
          <a:noFill/>
        </p:spPr>
        <p:txBody>
          <a:bodyPr wrap="square" rtlCol="0">
            <a:spAutoFit/>
          </a:bodyPr>
          <a:lstStyle/>
          <a:p>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CEDAW</a:t>
            </a:r>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第</a:t>
            </a:r>
            <a:r>
              <a:rPr lang="en-US" altLang="zh-TW" sz="2400" b="1" dirty="0">
                <a:solidFill>
                  <a:schemeClr val="accent1">
                    <a:lumMod val="50000"/>
                  </a:schemeClr>
                </a:solidFill>
                <a:latin typeface="微軟正黑體" panose="020B0604030504040204" pitchFamily="34" charset="-120"/>
                <a:ea typeface="微軟正黑體" panose="020B0604030504040204" pitchFamily="34" charset="-120"/>
              </a:rPr>
              <a:t>3</a:t>
            </a:r>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條</a:t>
            </a:r>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2400" b="1" dirty="0">
                <a:solidFill>
                  <a:schemeClr val="accent1">
                    <a:lumMod val="50000"/>
                  </a:schemeClr>
                </a:solidFill>
                <a:latin typeface="微軟正黑體" panose="020B0604030504040204" pitchFamily="34" charset="-120"/>
                <a:ea typeface="微軟正黑體" panose="020B0604030504040204" pitchFamily="34" charset="-120"/>
              </a:rPr>
              <a:t>保障基本人權和基本自由</a:t>
            </a:r>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a:t>
            </a:r>
          </a:p>
          <a:p>
            <a:endParaRPr lang="en-US" altLang="zh-TW" b="1" dirty="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締約各國應承擔在所有領域，特別是在政治、社會、經濟、文化領域，採取一切適當措施，包括制定法律，保證婦女得到充分發展和進步，以確保婦女在與男子平等的基礎上，行使和享有人權和基本自由。</a:t>
            </a:r>
          </a:p>
        </p:txBody>
      </p:sp>
    </p:spTree>
    <p:extLst>
      <p:ext uri="{BB962C8B-B14F-4D97-AF65-F5344CB8AC3E}">
        <p14:creationId xmlns:p14="http://schemas.microsoft.com/office/powerpoint/2010/main" val="1513165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899592" y="2420888"/>
            <a:ext cx="7200800" cy="2954655"/>
          </a:xfrm>
          <a:prstGeom prst="rect">
            <a:avLst/>
          </a:prstGeom>
          <a:noFill/>
        </p:spPr>
        <p:txBody>
          <a:bodyPr wrap="square" rtlCol="0">
            <a:spAutoFit/>
          </a:bodyPr>
          <a:lstStyle/>
          <a:p>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CEDAW</a:t>
            </a:r>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第</a:t>
            </a:r>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5</a:t>
            </a:r>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條</a:t>
            </a:r>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2400" b="1" dirty="0">
                <a:solidFill>
                  <a:schemeClr val="accent1">
                    <a:lumMod val="50000"/>
                  </a:schemeClr>
                </a:solidFill>
                <a:latin typeface="微軟正黑體" panose="020B0604030504040204" pitchFamily="34" charset="-120"/>
                <a:ea typeface="微軟正黑體" panose="020B0604030504040204" pitchFamily="34" charset="-120"/>
              </a:rPr>
              <a:t>性別刻板印象和偏見</a:t>
            </a:r>
            <a:r>
              <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rPr>
              <a:t>)</a:t>
            </a:r>
          </a:p>
          <a:p>
            <a:endParaRPr lang="en-US" altLang="zh-TW" b="1" dirty="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締約各國應採取一切適當措施：</a:t>
            </a:r>
          </a:p>
          <a:p>
            <a:endParaRPr lang="zh-TW" altLang="en-US" b="1" dirty="0">
              <a:latin typeface="微軟正黑體" panose="020B0604030504040204" pitchFamily="34" charset="-120"/>
              <a:ea typeface="微軟正黑體" panose="020B0604030504040204" pitchFamily="34" charset="-120"/>
            </a:endParaRPr>
          </a:p>
          <a:p>
            <a:pPr marL="342900" indent="-342900">
              <a:buAutoNum type="alphaLcParenBoth"/>
            </a:pPr>
            <a:r>
              <a:rPr lang="zh-TW" altLang="en-US" b="1" dirty="0" smtClean="0">
                <a:latin typeface="微軟正黑體" panose="020B0604030504040204" pitchFamily="34" charset="-120"/>
                <a:ea typeface="微軟正黑體" panose="020B0604030504040204" pitchFamily="34" charset="-120"/>
              </a:rPr>
              <a:t>改變</a:t>
            </a:r>
            <a:r>
              <a:rPr lang="zh-TW" altLang="en-US" b="1" dirty="0">
                <a:latin typeface="微軟正黑體" panose="020B0604030504040204" pitchFamily="34" charset="-120"/>
                <a:ea typeface="微軟正黑體" panose="020B0604030504040204" pitchFamily="34" charset="-120"/>
              </a:rPr>
              <a:t>男女的社會和文化行為模式，以消除基於性別而分尊卑觀念或基於男女任務定型所產生的偏見、習俗和一切其他做法</a:t>
            </a:r>
            <a:r>
              <a:rPr lang="zh-TW" altLang="en-US" b="1" dirty="0" smtClean="0">
                <a:latin typeface="微軟正黑體" panose="020B0604030504040204" pitchFamily="34" charset="-120"/>
                <a:ea typeface="微軟正黑體" panose="020B0604030504040204" pitchFamily="34" charset="-120"/>
              </a:rPr>
              <a:t>；</a:t>
            </a:r>
            <a:endParaRPr lang="en-US" altLang="zh-TW" b="1" dirty="0" smtClean="0">
              <a:latin typeface="微軟正黑體" panose="020B0604030504040204" pitchFamily="34" charset="-120"/>
              <a:ea typeface="微軟正黑體" panose="020B0604030504040204" pitchFamily="34" charset="-120"/>
            </a:endParaRPr>
          </a:p>
          <a:p>
            <a:pPr marL="342900" indent="-342900">
              <a:buAutoNum type="alphaLcParenBoth"/>
            </a:pPr>
            <a:endParaRPr lang="en-US" altLang="zh-TW" b="1" dirty="0" smtClean="0">
              <a:latin typeface="微軟正黑體" panose="020B0604030504040204" pitchFamily="34" charset="-120"/>
              <a:ea typeface="微軟正黑體" panose="020B0604030504040204" pitchFamily="34" charset="-120"/>
            </a:endParaRPr>
          </a:p>
          <a:p>
            <a:pPr marL="342900" indent="-342900">
              <a:buAutoNum type="alphaLcParenBoth"/>
            </a:pPr>
            <a:r>
              <a:rPr lang="zh-TW" altLang="en-US" b="1" dirty="0" smtClean="0">
                <a:latin typeface="微軟正黑體" panose="020B0604030504040204" pitchFamily="34" charset="-120"/>
                <a:ea typeface="微軟正黑體" panose="020B0604030504040204" pitchFamily="34" charset="-120"/>
              </a:rPr>
              <a:t>保證</a:t>
            </a:r>
            <a:r>
              <a:rPr lang="zh-TW" altLang="en-US" b="1" dirty="0">
                <a:latin typeface="微軟正黑體" panose="020B0604030504040204" pitchFamily="34" charset="-120"/>
                <a:ea typeface="微軟正黑體" panose="020B0604030504040204" pitchFamily="34" charset="-120"/>
              </a:rPr>
              <a:t>家庭教育應包括正確了解母性的社會功能和確認教養子女是父母的共同責任，當然在任何情況下都應首先考慮子女的利益。</a:t>
            </a:r>
          </a:p>
        </p:txBody>
      </p:sp>
    </p:spTree>
    <p:extLst>
      <p:ext uri="{BB962C8B-B14F-4D97-AF65-F5344CB8AC3E}">
        <p14:creationId xmlns:p14="http://schemas.microsoft.com/office/powerpoint/2010/main" val="266696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764704"/>
            <a:ext cx="7772400" cy="916012"/>
          </a:xfrm>
        </p:spPr>
        <p:txBody>
          <a:bodyPr>
            <a:normAutofit/>
          </a:bodyPr>
          <a:lstStyle/>
          <a:p>
            <a:pPr algn="l"/>
            <a:r>
              <a:rPr lang="zh-TW" altLang="en-US" sz="3600" b="1" dirty="0" smtClean="0">
                <a:latin typeface="微軟正黑體" panose="020B0604030504040204" pitchFamily="34" charset="-120"/>
                <a:ea typeface="微軟正黑體" panose="020B0604030504040204" pitchFamily="34" charset="-120"/>
              </a:rPr>
              <a:t>章節</a:t>
            </a:r>
            <a:endParaRPr lang="zh-TW" altLang="en-US" sz="36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331640" y="1844824"/>
            <a:ext cx="6400800" cy="3600400"/>
          </a:xfrm>
        </p:spPr>
        <p:txBody>
          <a:bodyPr>
            <a:normAutofit/>
          </a:bodyPr>
          <a:lstStyle/>
          <a:p>
            <a:pPr algn="l"/>
            <a:endParaRPr lang="en-US" altLang="zh-TW" sz="2400" b="1" dirty="0" smtClean="0">
              <a:latin typeface="微軟正黑體" panose="020B0604030504040204" pitchFamily="34" charset="-120"/>
              <a:ea typeface="微軟正黑體" panose="020B0604030504040204" pitchFamily="34" charset="-120"/>
            </a:endParaRPr>
          </a:p>
          <a:p>
            <a:pPr algn="l"/>
            <a:r>
              <a:rPr lang="zh-TW" altLang="en-US" sz="2400" b="1" dirty="0">
                <a:latin typeface="微軟正黑體" panose="020B0604030504040204" pitchFamily="34" charset="-120"/>
                <a:ea typeface="微軟正黑體" panose="020B0604030504040204" pitchFamily="34" charset="-120"/>
              </a:rPr>
              <a:t>一</a:t>
            </a:r>
            <a:r>
              <a:rPr lang="zh-TW" altLang="en-US" sz="2400" b="1" dirty="0" smtClean="0">
                <a:latin typeface="微軟正黑體" panose="020B0604030504040204" pitchFamily="34" charset="-120"/>
                <a:ea typeface="微軟正黑體" panose="020B0604030504040204" pitchFamily="34" charset="-120"/>
              </a:rPr>
              <a:t>、</a:t>
            </a:r>
            <a:r>
              <a:rPr lang="en-US" altLang="zh-TW" sz="2400" b="1" dirty="0" smtClean="0">
                <a:latin typeface="微軟正黑體" panose="020B0604030504040204" pitchFamily="34" charset="-120"/>
                <a:ea typeface="微軟正黑體" panose="020B0604030504040204" pitchFamily="34" charset="-120"/>
              </a:rPr>
              <a:t>CEDAW</a:t>
            </a:r>
            <a:r>
              <a:rPr lang="zh-TW" altLang="en-US" sz="2400" b="1" dirty="0" smtClean="0">
                <a:latin typeface="微軟正黑體" panose="020B0604030504040204" pitchFamily="34" charset="-120"/>
                <a:ea typeface="微軟正黑體" panose="020B0604030504040204" pitchFamily="34" charset="-120"/>
              </a:rPr>
              <a:t>介紹</a:t>
            </a:r>
            <a:endParaRPr lang="en-US" altLang="zh-TW" sz="2400" b="1" dirty="0" smtClean="0">
              <a:latin typeface="微軟正黑體" panose="020B0604030504040204" pitchFamily="34" charset="-120"/>
              <a:ea typeface="微軟正黑體" panose="020B0604030504040204" pitchFamily="34" charset="-120"/>
            </a:endParaRPr>
          </a:p>
          <a:p>
            <a:pPr algn="l"/>
            <a:endParaRPr lang="en-US" altLang="zh-TW" sz="2400" b="1" dirty="0">
              <a:latin typeface="微軟正黑體" panose="020B0604030504040204" pitchFamily="34" charset="-120"/>
              <a:ea typeface="微軟正黑體" panose="020B0604030504040204" pitchFamily="34" charset="-120"/>
            </a:endParaRPr>
          </a:p>
          <a:p>
            <a:pPr algn="l"/>
            <a:r>
              <a:rPr lang="zh-TW" altLang="en-US" sz="2400" b="1" dirty="0" smtClean="0">
                <a:latin typeface="微軟正黑體" panose="020B0604030504040204" pitchFamily="34" charset="-120"/>
                <a:ea typeface="微軟正黑體" panose="020B0604030504040204" pitchFamily="34" charset="-120"/>
              </a:rPr>
              <a:t>二、</a:t>
            </a:r>
            <a:r>
              <a:rPr lang="en-US" altLang="zh-TW" sz="2400" b="1" dirty="0" smtClean="0">
                <a:latin typeface="微軟正黑體" panose="020B0604030504040204" pitchFamily="34" charset="-120"/>
                <a:ea typeface="微軟正黑體" panose="020B0604030504040204" pitchFamily="34" charset="-120"/>
              </a:rPr>
              <a:t>CEDAW</a:t>
            </a:r>
            <a:r>
              <a:rPr lang="zh-TW" altLang="en-US" sz="2400" b="1" dirty="0" smtClean="0">
                <a:latin typeface="微軟正黑體" panose="020B0604030504040204" pitchFamily="34" charset="-120"/>
                <a:ea typeface="微軟正黑體" panose="020B0604030504040204" pitchFamily="34" charset="-120"/>
              </a:rPr>
              <a:t>概念之擴張─多元性別保障</a:t>
            </a:r>
            <a:endParaRPr lang="en-US" altLang="zh-TW" sz="2400" b="1" dirty="0" smtClean="0">
              <a:latin typeface="微軟正黑體" panose="020B0604030504040204" pitchFamily="34" charset="-120"/>
              <a:ea typeface="微軟正黑體" panose="020B0604030504040204" pitchFamily="34" charset="-120"/>
            </a:endParaRPr>
          </a:p>
          <a:p>
            <a:pPr algn="l"/>
            <a:endParaRPr lang="en-US" altLang="zh-TW" sz="2400" b="1" dirty="0">
              <a:latin typeface="微軟正黑體" panose="020B0604030504040204" pitchFamily="34" charset="-120"/>
              <a:ea typeface="微軟正黑體" panose="020B0604030504040204" pitchFamily="34" charset="-120"/>
            </a:endParaRPr>
          </a:p>
          <a:p>
            <a:pPr algn="l"/>
            <a:r>
              <a:rPr lang="zh-TW" altLang="en-US" sz="2400" b="1" dirty="0">
                <a:latin typeface="微軟正黑體" panose="020B0604030504040204" pitchFamily="34" charset="-120"/>
                <a:ea typeface="微軟正黑體" panose="020B0604030504040204" pitchFamily="34" charset="-120"/>
              </a:rPr>
              <a:t>三、於日常服務中落實多元性別友善</a:t>
            </a:r>
            <a:endParaRPr lang="en-US" altLang="zh-TW" sz="2400" b="1"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70525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132856"/>
            <a:ext cx="7772400" cy="1780108"/>
          </a:xfrm>
        </p:spPr>
        <p:txBody>
          <a:bodyPr/>
          <a:lstStyle/>
          <a:p>
            <a:r>
              <a:rPr lang="zh-TW" altLang="en-US" b="1" dirty="0">
                <a:solidFill>
                  <a:schemeClr val="bg1"/>
                </a:solidFill>
                <a:latin typeface="微軟正黑體" panose="020B0604030504040204" pitchFamily="34" charset="-120"/>
                <a:ea typeface="微軟正黑體" panose="020B0604030504040204" pitchFamily="34" charset="-120"/>
              </a:rPr>
              <a:t>具體作為</a:t>
            </a:r>
          </a:p>
        </p:txBody>
      </p:sp>
    </p:spTree>
    <p:extLst>
      <p:ext uri="{BB962C8B-B14F-4D97-AF65-F5344CB8AC3E}">
        <p14:creationId xmlns:p14="http://schemas.microsoft.com/office/powerpoint/2010/main" val="3656181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764704"/>
            <a:ext cx="7200800" cy="1252728"/>
          </a:xfrm>
        </p:spPr>
        <p:txBody>
          <a:bodyPr>
            <a:normAutofit/>
          </a:bodyPr>
          <a:lstStyle/>
          <a:p>
            <a:pPr algn="l"/>
            <a:r>
              <a:rPr lang="zh-TW" altLang="en-US" sz="2800" b="1" dirty="0">
                <a:latin typeface="微軟正黑體" panose="020B0604030504040204" pitchFamily="34" charset="-120"/>
                <a:ea typeface="微軟正黑體" panose="020B0604030504040204" pitchFamily="34" charset="-120"/>
              </a:rPr>
              <a:t>在</a:t>
            </a:r>
            <a:r>
              <a:rPr lang="zh-TW" altLang="en-US" sz="2800" b="1" dirty="0" smtClean="0">
                <a:latin typeface="微軟正黑體" panose="020B0604030504040204" pitchFamily="34" charset="-120"/>
                <a:ea typeface="微軟正黑體" panose="020B0604030504040204" pitchFamily="34" charset="-120"/>
              </a:rPr>
              <a:t>日常服務中面對多元性別者，可以這麼做</a:t>
            </a:r>
            <a:endParaRPr lang="zh-TW" altLang="en-US" sz="2800" b="1"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898921" y="2708920"/>
            <a:ext cx="7200800" cy="2400657"/>
          </a:xfrm>
          <a:prstGeom prst="rect">
            <a:avLst/>
          </a:prstGeom>
          <a:noFill/>
        </p:spPr>
        <p:txBody>
          <a:bodyPr wrap="square" rtlCol="0">
            <a:spAutoFit/>
          </a:bodyPr>
          <a:lstStyle/>
          <a:p>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尊重多元性別者對於自身的性別認同</a:t>
            </a:r>
            <a:endPar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例如，在服務時遇到多元性別者，有時可能難以從外觀上判斷對方的性別，此時可以詢問對方：「請問怎麼稱呼？」，依據對方覺得適合的稱謂進行對談</a:t>
            </a:r>
            <a:endParaRPr lang="en-US" altLang="zh-TW" b="1" dirty="0" smtClean="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36553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898921" y="2204864"/>
            <a:ext cx="7200800" cy="3046988"/>
          </a:xfrm>
          <a:prstGeom prst="rect">
            <a:avLst/>
          </a:prstGeom>
          <a:noFill/>
        </p:spPr>
        <p:txBody>
          <a:bodyPr wrap="square" rtlCol="0">
            <a:spAutoFit/>
          </a:bodyPr>
          <a:lstStyle/>
          <a:p>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遇有目前規定措施上尚存在因舊有性別觀念而形成限制者，宜耐心說明</a:t>
            </a:r>
            <a:endPar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例如，在服務時涉及相關文件表單的填寫，因格式上仍僅以「男性」、「女性」為選項，而造成限制時，耐心說明背後相關規定及行政程序上的需要，並可視在單位自身職權範圍內是否能夠予以修正，或向有權修正之上級機關建議，避免未來發生相同情況</a:t>
            </a:r>
            <a:endParaRPr lang="en-US" altLang="zh-TW" b="1" dirty="0" smtClean="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95475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898921" y="2708920"/>
            <a:ext cx="7200800" cy="2123658"/>
          </a:xfrm>
          <a:prstGeom prst="rect">
            <a:avLst/>
          </a:prstGeom>
          <a:noFill/>
        </p:spPr>
        <p:txBody>
          <a:bodyPr wrap="square" rtlCol="0">
            <a:spAutoFit/>
          </a:bodyPr>
          <a:lstStyle/>
          <a:p>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協助提供相關資源或管道</a:t>
            </a:r>
            <a:endPar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倘若</a:t>
            </a:r>
            <a:r>
              <a:rPr lang="zh-TW" altLang="en-US" b="1" dirty="0">
                <a:latin typeface="微軟正黑體" panose="020B0604030504040204" pitchFamily="34" charset="-120"/>
                <a:ea typeface="微軟正黑體" panose="020B0604030504040204" pitchFamily="34" charset="-120"/>
              </a:rPr>
              <a:t>所遭遇之</a:t>
            </a:r>
            <a:r>
              <a:rPr lang="zh-TW" altLang="en-US" b="1" dirty="0" smtClean="0">
                <a:latin typeface="微軟正黑體" panose="020B0604030504040204" pitchFamily="34" charset="-120"/>
                <a:ea typeface="微軟正黑體" panose="020B0604030504040204" pitchFamily="34" charset="-120"/>
              </a:rPr>
              <a:t>情況</a:t>
            </a:r>
            <a:r>
              <a:rPr lang="zh-TW" altLang="en-US" b="1" dirty="0">
                <a:latin typeface="微軟正黑體" panose="020B0604030504040204" pitchFamily="34" charset="-120"/>
                <a:ea typeface="微軟正黑體" panose="020B0604030504040204" pitchFamily="34" charset="-120"/>
              </a:rPr>
              <a:t>屬於</a:t>
            </a:r>
            <a:r>
              <a:rPr lang="zh-TW" altLang="en-US" b="1" dirty="0" smtClean="0">
                <a:latin typeface="微軟正黑體" panose="020B0604030504040204" pitchFamily="34" charset="-120"/>
                <a:ea typeface="微軟正黑體" panose="020B0604030504040204" pitchFamily="34" charset="-120"/>
              </a:rPr>
              <a:t>對方就自身需要尋求協助時，可協助確認本單位或其他相關單位可提供的資源或服務</a:t>
            </a:r>
            <a:endParaRPr lang="en-US" altLang="zh-TW" b="1" dirty="0" smtClean="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95475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898921" y="2708920"/>
            <a:ext cx="7200800" cy="2400657"/>
          </a:xfrm>
          <a:prstGeom prst="rect">
            <a:avLst/>
          </a:prstGeom>
          <a:noFill/>
        </p:spPr>
        <p:txBody>
          <a:bodyPr wrap="square" rtlCol="0">
            <a:spAutoFit/>
          </a:bodyPr>
          <a:lstStyle/>
          <a:p>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以自然、親切的態度進行對談</a:t>
            </a:r>
            <a:endPar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在服務過程</a:t>
            </a:r>
            <a:r>
              <a:rPr lang="zh-TW" altLang="en-US" b="1" dirty="0" smtClean="0">
                <a:latin typeface="微軟正黑體" panose="020B0604030504040204" pitchFamily="34" charset="-120"/>
                <a:ea typeface="微軟正黑體" panose="020B0604030504040204" pitchFamily="34" charset="-120"/>
              </a:rPr>
              <a:t>中維持自然、親切的態度，當談到有關性別的</a:t>
            </a:r>
            <a:r>
              <a:rPr lang="zh-TW" altLang="en-US" b="1" dirty="0">
                <a:latin typeface="微軟正黑體" panose="020B0604030504040204" pitchFamily="34" charset="-120"/>
                <a:ea typeface="微軟正黑體" panose="020B0604030504040204" pitchFamily="34" charset="-120"/>
              </a:rPr>
              <a:t>話題時不用害怕承認自己</a:t>
            </a:r>
            <a:r>
              <a:rPr lang="zh-TW" altLang="en-US" b="1" dirty="0" smtClean="0">
                <a:latin typeface="微軟正黑體" panose="020B0604030504040204" pitchFamily="34" charset="-120"/>
                <a:ea typeface="微軟正黑體" panose="020B0604030504040204" pitchFamily="34" charset="-120"/>
              </a:rPr>
              <a:t>對於相關知識</a:t>
            </a:r>
            <a:r>
              <a:rPr lang="zh-TW" altLang="en-US" b="1" dirty="0">
                <a:latin typeface="微軟正黑體" panose="020B0604030504040204" pitchFamily="34" charset="-120"/>
                <a:ea typeface="微軟正黑體" panose="020B0604030504040204" pitchFamily="34" charset="-120"/>
              </a:rPr>
              <a:t>的</a:t>
            </a:r>
            <a:r>
              <a:rPr lang="zh-TW" altLang="en-US" b="1" dirty="0" smtClean="0">
                <a:latin typeface="微軟正黑體" panose="020B0604030504040204" pitchFamily="34" charset="-120"/>
                <a:ea typeface="微軟正黑體" panose="020B0604030504040204" pitchFamily="34" charset="-120"/>
              </a:rPr>
              <a:t>不足，能夠誠懇地請教對方相關的經驗與知識，反而更有助益</a:t>
            </a:r>
            <a:endParaRPr lang="en-US" altLang="zh-TW" b="1" dirty="0" smtClean="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70502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764704"/>
            <a:ext cx="8064896" cy="1252728"/>
          </a:xfrm>
        </p:spPr>
        <p:txBody>
          <a:bodyPr>
            <a:normAutofit/>
          </a:bodyPr>
          <a:lstStyle/>
          <a:p>
            <a:pPr algn="l"/>
            <a:r>
              <a:rPr lang="zh-TW" altLang="en-US" sz="2800" b="1" dirty="0">
                <a:latin typeface="微軟正黑體" panose="020B0604030504040204" pitchFamily="34" charset="-120"/>
                <a:ea typeface="微軟正黑體" panose="020B0604030504040204" pitchFamily="34" charset="-120"/>
              </a:rPr>
              <a:t>在</a:t>
            </a:r>
            <a:r>
              <a:rPr lang="zh-TW" altLang="en-US" sz="2800" b="1" dirty="0" smtClean="0">
                <a:latin typeface="微軟正黑體" panose="020B0604030504040204" pitchFamily="34" charset="-120"/>
                <a:ea typeface="微軟正黑體" panose="020B0604030504040204" pitchFamily="34" charset="-120"/>
              </a:rPr>
              <a:t>日常服務中面對多元性別者，</a:t>
            </a:r>
            <a:r>
              <a:rPr lang="zh-TW" altLang="en-US" sz="2800" b="1" dirty="0">
                <a:latin typeface="微軟正黑體" panose="020B0604030504040204" pitchFamily="34" charset="-120"/>
                <a:ea typeface="微軟正黑體" panose="020B0604030504040204" pitchFamily="34" charset="-120"/>
              </a:rPr>
              <a:t>請避免</a:t>
            </a:r>
            <a:r>
              <a:rPr lang="zh-TW" altLang="en-US" sz="2800" b="1" dirty="0" smtClean="0">
                <a:latin typeface="微軟正黑體" panose="020B0604030504040204" pitchFamily="34" charset="-120"/>
                <a:ea typeface="微軟正黑體" panose="020B0604030504040204" pitchFamily="34" charset="-120"/>
              </a:rPr>
              <a:t>這麼做</a:t>
            </a:r>
            <a:endParaRPr lang="zh-TW" altLang="en-US" sz="2800" b="1"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898921" y="2708920"/>
            <a:ext cx="7200800" cy="2400657"/>
          </a:xfrm>
          <a:prstGeom prst="rect">
            <a:avLst/>
          </a:prstGeom>
          <a:noFill/>
        </p:spPr>
        <p:txBody>
          <a:bodyPr wrap="square" rtlCol="0">
            <a:spAutoFit/>
          </a:bodyPr>
          <a:lstStyle/>
          <a:p>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避免</a:t>
            </a:r>
            <a:r>
              <a:rPr lang="zh-TW" altLang="en-US" sz="2400" b="1" dirty="0">
                <a:solidFill>
                  <a:schemeClr val="accent1">
                    <a:lumMod val="50000"/>
                  </a:schemeClr>
                </a:solidFill>
                <a:latin typeface="微軟正黑體" panose="020B0604030504040204" pitchFamily="34" charset="-120"/>
                <a:ea typeface="微軟正黑體" panose="020B0604030504040204" pitchFamily="34" charset="-120"/>
              </a:rPr>
              <a:t>任意判斷</a:t>
            </a:r>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對方</a:t>
            </a:r>
            <a:r>
              <a:rPr lang="zh-TW" altLang="en-US" sz="2400" b="1" dirty="0">
                <a:solidFill>
                  <a:schemeClr val="accent1">
                    <a:lumMod val="50000"/>
                  </a:schemeClr>
                </a:solidFill>
                <a:latin typeface="微軟正黑體" panose="020B0604030504040204" pitchFamily="34" charset="-120"/>
                <a:ea typeface="微軟正黑體" panose="020B0604030504040204" pitchFamily="34" charset="-120"/>
              </a:rPr>
              <a:t>的性別</a:t>
            </a:r>
            <a:endPar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性別認同是個複雜的問題，沒有標準答案跟既定程序，不會有一翻兩瞪眼的測驗結果或是透過統計比對來判定一個人應該是什麼</a:t>
            </a:r>
            <a:r>
              <a:rPr lang="zh-TW" altLang="en-US" b="1" dirty="0" smtClean="0">
                <a:latin typeface="微軟正黑體" panose="020B0604030504040204" pitchFamily="34" charset="-120"/>
                <a:ea typeface="微軟正黑體" panose="020B0604030504040204" pitchFamily="34" charset="-120"/>
              </a:rPr>
              <a:t>性別，隨意猜測對方的性別容易造成負面感受，對於服務所欲達成的目的造成阻礙</a:t>
            </a:r>
            <a:endParaRPr lang="en-US" altLang="zh-TW" b="1" dirty="0" smtClean="0">
              <a:latin typeface="微軟正黑體" panose="020B0604030504040204" pitchFamily="34" charset="-120"/>
              <a:ea typeface="微軟正黑體" panose="020B0604030504040204" pitchFamily="34" charset="-120"/>
            </a:endParaRPr>
          </a:p>
          <a:p>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546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898921" y="2708920"/>
            <a:ext cx="7200800" cy="2954655"/>
          </a:xfrm>
          <a:prstGeom prst="rect">
            <a:avLst/>
          </a:prstGeom>
          <a:noFill/>
        </p:spPr>
        <p:txBody>
          <a:bodyPr wrap="square" rtlCol="0">
            <a:spAutoFit/>
          </a:bodyPr>
          <a:lstStyle/>
          <a:p>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避免質疑對方的性別表現與性傾向</a:t>
            </a:r>
            <a:endPar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一個人的性別</a:t>
            </a:r>
            <a:r>
              <a:rPr lang="zh-TW" altLang="en-US" b="1" dirty="0">
                <a:latin typeface="微軟正黑體" panose="020B0604030504040204" pitchFamily="34" charset="-120"/>
                <a:ea typeface="微軟正黑體" panose="020B0604030504040204" pitchFamily="34" charset="-120"/>
              </a:rPr>
              <a:t>表現（英語：</a:t>
            </a:r>
            <a:r>
              <a:rPr lang="en-US" altLang="zh-TW" b="1" dirty="0">
                <a:latin typeface="微軟正黑體" panose="020B0604030504040204" pitchFamily="34" charset="-120"/>
                <a:ea typeface="微軟正黑體" panose="020B0604030504040204" pitchFamily="34" charset="-120"/>
              </a:rPr>
              <a:t>Gender </a:t>
            </a:r>
            <a:r>
              <a:rPr lang="en-US" altLang="zh-TW" b="1" dirty="0" smtClean="0">
                <a:latin typeface="微軟正黑體" panose="020B0604030504040204" pitchFamily="34" charset="-120"/>
                <a:ea typeface="微軟正黑體" panose="020B0604030504040204" pitchFamily="34" charset="-120"/>
              </a:rPr>
              <a:t>expression</a:t>
            </a:r>
            <a:r>
              <a:rPr lang="zh-TW" altLang="en-US" b="1" dirty="0">
                <a:latin typeface="微軟正黑體" panose="020B0604030504040204" pitchFamily="34" charset="-120"/>
                <a:ea typeface="微軟正黑體" panose="020B0604030504040204" pitchFamily="34" charset="-120"/>
              </a:rPr>
              <a:t>，又稱性別氣質</a:t>
            </a:r>
            <a:r>
              <a:rPr lang="zh-TW" altLang="en-US" b="1" dirty="0" smtClean="0">
                <a:latin typeface="微軟正黑體" panose="020B0604030504040204" pitchFamily="34" charset="-120"/>
                <a:ea typeface="微軟正黑體" panose="020B0604030504040204" pitchFamily="34" charset="-120"/>
              </a:rPr>
              <a:t>，指</a:t>
            </a:r>
            <a:r>
              <a:rPr lang="zh-TW" altLang="en-US" b="1" dirty="0">
                <a:latin typeface="微軟正黑體" panose="020B0604030504040204" pitchFamily="34" charset="-120"/>
                <a:ea typeface="微軟正黑體" panose="020B0604030504040204" pitchFamily="34" charset="-120"/>
              </a:rPr>
              <a:t>特定文化背景下與某種性別相關的人的行為、舉止、興趣和</a:t>
            </a:r>
            <a:r>
              <a:rPr lang="zh-TW" altLang="en-US" b="1" dirty="0" smtClean="0">
                <a:latin typeface="微軟正黑體" panose="020B0604030504040204" pitchFamily="34" charset="-120"/>
                <a:ea typeface="微軟正黑體" panose="020B0604030504040204" pitchFamily="34" charset="-120"/>
              </a:rPr>
              <a:t>外觀等）不應成為其被鄙視、羞辱的原因</a:t>
            </a:r>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質疑對方「看起來不像男生</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女生」，又或者任意斷定「打扮成這樣，一定是同性戀」都是應該避免的行為</a:t>
            </a:r>
            <a:endParaRPr lang="en-US" altLang="zh-TW" b="1" dirty="0" smtClean="0">
              <a:latin typeface="微軟正黑體" panose="020B0604030504040204" pitchFamily="34" charset="-120"/>
              <a:ea typeface="微軟正黑體" panose="020B0604030504040204" pitchFamily="34" charset="-120"/>
            </a:endParaRPr>
          </a:p>
          <a:p>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29981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898921" y="2708920"/>
            <a:ext cx="7200800" cy="2123658"/>
          </a:xfrm>
          <a:prstGeom prst="rect">
            <a:avLst/>
          </a:prstGeom>
          <a:noFill/>
        </p:spPr>
        <p:txBody>
          <a:bodyPr wrap="square" rtlCol="0">
            <a:spAutoFit/>
          </a:bodyPr>
          <a:lstStyle/>
          <a:p>
            <a:r>
              <a:rPr lang="zh-TW" altLang="en-US" sz="2400" b="1" dirty="0" smtClean="0">
                <a:solidFill>
                  <a:schemeClr val="accent1">
                    <a:lumMod val="50000"/>
                  </a:schemeClr>
                </a:solidFill>
                <a:latin typeface="微軟正黑體" panose="020B0604030504040204" pitchFamily="34" charset="-120"/>
                <a:ea typeface="微軟正黑體" panose="020B0604030504040204" pitchFamily="34" charset="-120"/>
              </a:rPr>
              <a:t>避免以獵奇的眼光看待多元性別者</a:t>
            </a:r>
            <a:endParaRPr lang="en-US" altLang="zh-TW" sz="24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除了注意面對面的</a:t>
            </a:r>
            <a:r>
              <a:rPr lang="zh-TW" altLang="en-US" b="1" dirty="0">
                <a:latin typeface="微軟正黑體" panose="020B0604030504040204" pitchFamily="34" charset="-120"/>
                <a:ea typeface="微軟正黑體" panose="020B0604030504040204" pitchFamily="34" charset="-120"/>
              </a:rPr>
              <a:t>言論以外，也該避免以眼神打量或竊竊私語地對多元性別者品頭論足</a:t>
            </a:r>
            <a:r>
              <a:rPr lang="zh-TW" altLang="en-US" b="1" dirty="0" smtClean="0">
                <a:latin typeface="微軟正黑體" panose="020B0604030504040204" pitchFamily="34" charset="-120"/>
                <a:ea typeface="微軟正黑體" panose="020B0604030504040204" pitchFamily="34" charset="-120"/>
              </a:rPr>
              <a:t>，遭受異樣眼光或耳語是許多多元</a:t>
            </a:r>
            <a:r>
              <a:rPr lang="zh-TW" altLang="en-US" b="1" dirty="0">
                <a:latin typeface="微軟正黑體" panose="020B0604030504040204" pitchFamily="34" charset="-120"/>
                <a:ea typeface="微軟正黑體" panose="020B0604030504040204" pitchFamily="34" charset="-120"/>
              </a:rPr>
              <a:t>性別</a:t>
            </a:r>
            <a:r>
              <a:rPr lang="zh-TW" altLang="en-US" b="1" dirty="0" smtClean="0">
                <a:latin typeface="微軟正黑體" panose="020B0604030504040204" pitchFamily="34" charset="-120"/>
                <a:ea typeface="微軟正黑體" panose="020B0604030504040204" pitchFamily="34" charset="-120"/>
              </a:rPr>
              <a:t>者曾有的負面經驗，這可能使其較難信任他人，以開放、不過度在意的態度面對多元性別者，可使服務過程更加順利</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23946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63688" y="2060848"/>
            <a:ext cx="5400600" cy="2520280"/>
          </a:xfrm>
        </p:spPr>
        <p:txBody>
          <a:bodyPr>
            <a:normAutofit/>
          </a:bodyPr>
          <a:lstStyle/>
          <a:p>
            <a:r>
              <a:rPr lang="zh-TW" altLang="en-US" sz="4000" b="1" dirty="0" smtClean="0">
                <a:latin typeface="微軟正黑體" panose="020B0604030504040204" pitchFamily="34" charset="-120"/>
                <a:ea typeface="微軟正黑體" panose="020B0604030504040204" pitchFamily="34" charset="-120"/>
              </a:rPr>
              <a:t>接納多元特質</a:t>
            </a:r>
            <a:r>
              <a:rPr lang="en-US" altLang="zh-TW" sz="4000" b="1" dirty="0" smtClean="0">
                <a:latin typeface="微軟正黑體" panose="020B0604030504040204" pitchFamily="34" charset="-120"/>
                <a:ea typeface="微軟正黑體" panose="020B0604030504040204" pitchFamily="34" charset="-120"/>
              </a:rPr>
              <a:t/>
            </a:r>
            <a:br>
              <a:rPr lang="en-US" altLang="zh-TW" sz="4000" b="1" dirty="0" smtClean="0">
                <a:latin typeface="微軟正黑體" panose="020B0604030504040204" pitchFamily="34" charset="-120"/>
                <a:ea typeface="微軟正黑體" panose="020B0604030504040204" pitchFamily="34" charset="-120"/>
              </a:rPr>
            </a:br>
            <a:r>
              <a:rPr lang="zh-TW" altLang="en-US" sz="4000" b="1" dirty="0" smtClean="0">
                <a:latin typeface="微軟正黑體" panose="020B0604030504040204" pitchFamily="34" charset="-120"/>
                <a:ea typeface="微軟正黑體" panose="020B0604030504040204" pitchFamily="34" charset="-120"/>
              </a:rPr>
              <a:t>促進性別平等</a:t>
            </a:r>
            <a:r>
              <a:rPr lang="en-US" altLang="zh-TW" sz="4000" b="1" dirty="0" smtClean="0">
                <a:latin typeface="微軟正黑體" panose="020B0604030504040204" pitchFamily="34" charset="-120"/>
                <a:ea typeface="微軟正黑體" panose="020B0604030504040204" pitchFamily="34" charset="-120"/>
              </a:rPr>
              <a:t/>
            </a:r>
            <a:br>
              <a:rPr lang="en-US" altLang="zh-TW" sz="4000" b="1" dirty="0" smtClean="0">
                <a:latin typeface="微軟正黑體" panose="020B0604030504040204" pitchFamily="34" charset="-120"/>
                <a:ea typeface="微軟正黑體" panose="020B0604030504040204" pitchFamily="34" charset="-120"/>
              </a:rPr>
            </a:br>
            <a:endParaRPr lang="zh-TW" altLang="en-US" sz="40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4567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539552" y="1196752"/>
            <a:ext cx="4824536" cy="646331"/>
          </a:xfrm>
          <a:prstGeom prst="rect">
            <a:avLst/>
          </a:prstGeom>
          <a:noFill/>
        </p:spPr>
        <p:txBody>
          <a:bodyPr wrap="square" rtlCol="0">
            <a:spAutoFit/>
          </a:bodyPr>
          <a:lstStyle/>
          <a:p>
            <a:r>
              <a:rPr lang="zh-TW" altLang="en-US" sz="3600" b="1" dirty="0" smtClean="0">
                <a:solidFill>
                  <a:schemeClr val="accent1">
                    <a:lumMod val="50000"/>
                  </a:schemeClr>
                </a:solidFill>
                <a:latin typeface="微軟正黑體" panose="020B0604030504040204" pitchFamily="34" charset="-120"/>
                <a:ea typeface="微軟正黑體" panose="020B0604030504040204" pitchFamily="34" charset="-120"/>
              </a:rPr>
              <a:t>一、</a:t>
            </a:r>
            <a:r>
              <a:rPr lang="en-US" altLang="zh-TW" sz="3600" b="1" dirty="0" smtClean="0">
                <a:solidFill>
                  <a:schemeClr val="accent1">
                    <a:lumMod val="50000"/>
                  </a:schemeClr>
                </a:solidFill>
                <a:latin typeface="微軟正黑體" panose="020B0604030504040204" pitchFamily="34" charset="-120"/>
                <a:ea typeface="微軟正黑體" panose="020B0604030504040204" pitchFamily="34" charset="-120"/>
              </a:rPr>
              <a:t>CEDAW</a:t>
            </a:r>
            <a:r>
              <a:rPr lang="zh-TW" altLang="en-US" sz="3600" b="1" dirty="0" smtClean="0">
                <a:solidFill>
                  <a:schemeClr val="accent1">
                    <a:lumMod val="50000"/>
                  </a:schemeClr>
                </a:solidFill>
                <a:latin typeface="微軟正黑體" panose="020B0604030504040204" pitchFamily="34" charset="-120"/>
                <a:ea typeface="微軟正黑體" panose="020B0604030504040204" pitchFamily="34" charset="-120"/>
              </a:rPr>
              <a:t>介紹</a:t>
            </a:r>
            <a:endParaRPr lang="zh-TW" altLang="en-US" sz="3600" b="1" dirty="0">
              <a:solidFill>
                <a:schemeClr val="accent1">
                  <a:lumMod val="50000"/>
                </a:schemeClr>
              </a:solidFill>
              <a:latin typeface="微軟正黑體" panose="020B0604030504040204" pitchFamily="34" charset="-120"/>
              <a:ea typeface="微軟正黑體" panose="020B0604030504040204" pitchFamily="34" charset="-120"/>
            </a:endParaRPr>
          </a:p>
        </p:txBody>
      </p:sp>
      <p:sp>
        <p:nvSpPr>
          <p:cNvPr id="4" name="文字方塊 3"/>
          <p:cNvSpPr txBox="1"/>
          <p:nvPr/>
        </p:nvSpPr>
        <p:spPr>
          <a:xfrm>
            <a:off x="899592" y="2204864"/>
            <a:ext cx="7920880" cy="4154984"/>
          </a:xfrm>
          <a:prstGeom prst="rect">
            <a:avLst/>
          </a:prstGeom>
          <a:noFill/>
        </p:spPr>
        <p:txBody>
          <a:bodyPr wrap="square" rtlCol="0">
            <a:spAutoFit/>
          </a:bodyPr>
          <a:lstStyle/>
          <a:p>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消除對婦女一切形式歧視公約</a:t>
            </a:r>
            <a:r>
              <a:rPr lang="en-US" altLang="zh-TW" sz="2400" b="1" dirty="0" smtClean="0">
                <a:latin typeface="微軟正黑體" panose="020B0604030504040204" pitchFamily="34" charset="-120"/>
                <a:ea typeface="微軟正黑體" panose="020B0604030504040204" pitchFamily="34" charset="-120"/>
              </a:rPr>
              <a:t>》(The Convention on the Elimination of all Forms of Discrimination Against Women</a:t>
            </a:r>
            <a:r>
              <a:rPr lang="zh-TW" altLang="en-US" sz="2400" b="1" dirty="0" smtClean="0">
                <a:latin typeface="微軟正黑體" panose="020B0604030504040204" pitchFamily="34" charset="-120"/>
                <a:ea typeface="微軟正黑體" panose="020B0604030504040204" pitchFamily="34" charset="-120"/>
              </a:rPr>
              <a:t>，簡稱</a:t>
            </a:r>
            <a:r>
              <a:rPr lang="en-US" altLang="zh-TW" sz="2400" b="1" dirty="0" smtClean="0">
                <a:latin typeface="微軟正黑體" panose="020B0604030504040204" pitchFamily="34" charset="-120"/>
                <a:ea typeface="微軟正黑體" panose="020B0604030504040204" pitchFamily="34" charset="-120"/>
              </a:rPr>
              <a:t>CEDAW)</a:t>
            </a:r>
            <a:r>
              <a:rPr lang="zh-TW" altLang="en-US" sz="2400" b="1" dirty="0" smtClean="0">
                <a:latin typeface="微軟正黑體" panose="020B0604030504040204" pitchFamily="34" charset="-120"/>
                <a:ea typeface="微軟正黑體" panose="020B0604030504040204" pitchFamily="34" charset="-120"/>
              </a:rPr>
              <a:t>，是聯合國在</a:t>
            </a:r>
            <a:r>
              <a:rPr lang="en-US" altLang="zh-TW" sz="2400" b="1" dirty="0" smtClean="0">
                <a:latin typeface="微軟正黑體" panose="020B0604030504040204" pitchFamily="34" charset="-120"/>
                <a:ea typeface="微軟正黑體" panose="020B0604030504040204" pitchFamily="34" charset="-120"/>
              </a:rPr>
              <a:t>1979</a:t>
            </a:r>
            <a:r>
              <a:rPr lang="zh-TW" altLang="en-US" sz="2400" b="1" dirty="0" smtClean="0">
                <a:latin typeface="微軟正黑體" panose="020B0604030504040204" pitchFamily="34" charset="-120"/>
                <a:ea typeface="微軟正黑體" panose="020B0604030504040204" pitchFamily="34" charset="-120"/>
              </a:rPr>
              <a:t>年</a:t>
            </a:r>
            <a:r>
              <a:rPr lang="zh-TW" altLang="en-US" sz="2400" b="1" dirty="0">
                <a:latin typeface="微軟正黑體" panose="020B0604030504040204" pitchFamily="34" charset="-120"/>
                <a:ea typeface="微軟正黑體" panose="020B0604030504040204" pitchFamily="34" charset="-120"/>
              </a:rPr>
              <a:t>經大會</a:t>
            </a:r>
            <a:r>
              <a:rPr lang="zh-TW" altLang="en-US" sz="2400" b="1" dirty="0" smtClean="0">
                <a:latin typeface="微軟正黑體" panose="020B0604030504040204" pitchFamily="34" charset="-120"/>
                <a:ea typeface="微軟正黑體" panose="020B0604030504040204" pitchFamily="34" charset="-120"/>
              </a:rPr>
              <a:t>決議通過的國際公約，其目的為保障婦女在政治、法律、工作、教育、醫療服務、商業活動和家庭關係等各方面的權利</a:t>
            </a:r>
            <a:endParaRPr lang="en-US" altLang="zh-TW" sz="2400" b="1" dirty="0" smtClean="0">
              <a:latin typeface="微軟正黑體" panose="020B0604030504040204" pitchFamily="34" charset="-120"/>
              <a:ea typeface="微軟正黑體" panose="020B0604030504040204" pitchFamily="34" charset="-120"/>
            </a:endParaRPr>
          </a:p>
          <a:p>
            <a:endParaRPr lang="en-US" altLang="zh-TW" sz="2400" b="1" dirty="0">
              <a:latin typeface="微軟正黑體" panose="020B0604030504040204" pitchFamily="34" charset="-120"/>
              <a:ea typeface="微軟正黑體" panose="020B0604030504040204" pitchFamily="34" charset="-120"/>
            </a:endParaRPr>
          </a:p>
          <a:p>
            <a:r>
              <a:rPr lang="zh-TW" altLang="en-US" sz="2400" b="1" dirty="0" smtClean="0">
                <a:latin typeface="微軟正黑體" panose="020B0604030504040204" pitchFamily="34" charset="-120"/>
                <a:ea typeface="微軟正黑體" panose="020B0604030504040204" pitchFamily="34" charset="-120"/>
              </a:rPr>
              <a:t>我國有鑑於保障婦女權益已成國際人權主流價值，為落實性別平等、提升人權標準，於</a:t>
            </a:r>
            <a:r>
              <a:rPr lang="en-US" altLang="zh-TW" sz="2400" b="1" dirty="0" smtClean="0">
                <a:latin typeface="微軟正黑體" panose="020B0604030504040204" pitchFamily="34" charset="-120"/>
                <a:ea typeface="微軟正黑體" panose="020B0604030504040204" pitchFamily="34" charset="-120"/>
              </a:rPr>
              <a:t>2011</a:t>
            </a:r>
            <a:r>
              <a:rPr lang="zh-TW" altLang="en-US" sz="2400" b="1" dirty="0" smtClean="0">
                <a:latin typeface="微軟正黑體" panose="020B0604030504040204" pitchFamily="34" charset="-120"/>
                <a:ea typeface="微軟正黑體" panose="020B0604030504040204" pitchFamily="34" charset="-120"/>
              </a:rPr>
              <a:t>（民國</a:t>
            </a:r>
            <a:r>
              <a:rPr lang="en-US" altLang="zh-TW" sz="2400" b="1" dirty="0" smtClean="0">
                <a:latin typeface="微軟正黑體" panose="020B0604030504040204" pitchFamily="34" charset="-120"/>
                <a:ea typeface="微軟正黑體" panose="020B0604030504040204" pitchFamily="34" charset="-120"/>
              </a:rPr>
              <a:t>100</a:t>
            </a:r>
            <a:r>
              <a:rPr lang="zh-TW" altLang="en-US" sz="2400" b="1" dirty="0" smtClean="0">
                <a:latin typeface="微軟正黑體" panose="020B0604030504040204" pitchFamily="34" charset="-120"/>
                <a:ea typeface="微軟正黑體" panose="020B0604030504040204" pitchFamily="34" charset="-120"/>
              </a:rPr>
              <a:t>）年</a:t>
            </a:r>
            <a:r>
              <a:rPr lang="en-US" altLang="zh-TW" sz="2400" b="1" dirty="0" smtClean="0">
                <a:latin typeface="微軟正黑體" panose="020B0604030504040204" pitchFamily="34" charset="-120"/>
                <a:ea typeface="微軟正黑體" panose="020B0604030504040204" pitchFamily="34" charset="-120"/>
              </a:rPr>
              <a:t>5</a:t>
            </a:r>
            <a:r>
              <a:rPr lang="zh-TW" altLang="en-US" sz="2400" b="1" dirty="0" smtClean="0">
                <a:latin typeface="微軟正黑體" panose="020B0604030504040204" pitchFamily="34" charset="-120"/>
                <a:ea typeface="微軟正黑體" panose="020B0604030504040204" pitchFamily="34" charset="-120"/>
              </a:rPr>
              <a:t>月</a:t>
            </a:r>
            <a:r>
              <a:rPr lang="en-US" altLang="zh-TW" sz="2400" b="1" dirty="0" smtClean="0">
                <a:latin typeface="微軟正黑體" panose="020B0604030504040204" pitchFamily="34" charset="-120"/>
                <a:ea typeface="微軟正黑體" panose="020B0604030504040204" pitchFamily="34" charset="-120"/>
              </a:rPr>
              <a:t>20</a:t>
            </a:r>
            <a:r>
              <a:rPr lang="zh-TW" altLang="en-US" sz="2400" b="1" dirty="0" smtClean="0">
                <a:latin typeface="微軟正黑體" panose="020B0604030504040204" pitchFamily="34" charset="-120"/>
                <a:ea typeface="微軟正黑體" panose="020B0604030504040204" pitchFamily="34" charset="-120"/>
              </a:rPr>
              <a:t>日三讀通過</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消除對婦女一切形式歧視公約施行法</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，並自</a:t>
            </a:r>
            <a:r>
              <a:rPr lang="en-US" altLang="zh-TW" sz="2400" b="1" dirty="0" smtClean="0">
                <a:latin typeface="微軟正黑體" panose="020B0604030504040204" pitchFamily="34" charset="-120"/>
                <a:ea typeface="微軟正黑體" panose="020B0604030504040204" pitchFamily="34" charset="-120"/>
              </a:rPr>
              <a:t>2012</a:t>
            </a:r>
            <a:r>
              <a:rPr lang="zh-TW" altLang="en-US" sz="2400" b="1" dirty="0" smtClean="0">
                <a:latin typeface="微軟正黑體" panose="020B0604030504040204" pitchFamily="34" charset="-120"/>
                <a:ea typeface="微軟正黑體" panose="020B0604030504040204" pitchFamily="34" charset="-120"/>
              </a:rPr>
              <a:t>（民國</a:t>
            </a:r>
            <a:r>
              <a:rPr lang="en-US" altLang="zh-TW" sz="2400" b="1" dirty="0" smtClean="0">
                <a:latin typeface="微軟正黑體" panose="020B0604030504040204" pitchFamily="34" charset="-120"/>
                <a:ea typeface="微軟正黑體" panose="020B0604030504040204" pitchFamily="34" charset="-120"/>
              </a:rPr>
              <a:t>101</a:t>
            </a:r>
            <a:r>
              <a:rPr lang="zh-TW" altLang="en-US" sz="2400" b="1" dirty="0" smtClean="0">
                <a:latin typeface="微軟正黑體" panose="020B0604030504040204" pitchFamily="34" charset="-120"/>
                <a:ea typeface="微軟正黑體" panose="020B0604030504040204" pitchFamily="34" charset="-120"/>
              </a:rPr>
              <a:t>）年</a:t>
            </a:r>
            <a:r>
              <a:rPr lang="en-US" altLang="zh-TW" sz="2400" b="1" dirty="0" smtClean="0">
                <a:latin typeface="微軟正黑體" panose="020B0604030504040204" pitchFamily="34" charset="-120"/>
                <a:ea typeface="微軟正黑體" panose="020B0604030504040204" pitchFamily="34" charset="-120"/>
              </a:rPr>
              <a:t>1</a:t>
            </a:r>
            <a:r>
              <a:rPr lang="zh-TW" altLang="en-US" sz="2400" b="1" dirty="0" smtClean="0">
                <a:latin typeface="微軟正黑體" panose="020B0604030504040204" pitchFamily="34" charset="-120"/>
                <a:ea typeface="微軟正黑體" panose="020B0604030504040204" pitchFamily="34" charset="-120"/>
              </a:rPr>
              <a:t>月</a:t>
            </a:r>
            <a:r>
              <a:rPr lang="en-US" altLang="zh-TW" sz="2400" b="1" dirty="0" smtClean="0">
                <a:latin typeface="微軟正黑體" panose="020B0604030504040204" pitchFamily="34" charset="-120"/>
                <a:ea typeface="微軟正黑體" panose="020B0604030504040204" pitchFamily="34" charset="-120"/>
              </a:rPr>
              <a:t>1</a:t>
            </a:r>
            <a:r>
              <a:rPr lang="zh-TW" altLang="en-US" sz="2400" b="1" dirty="0" smtClean="0">
                <a:latin typeface="微軟正黑體" panose="020B0604030504040204" pitchFamily="34" charset="-120"/>
                <a:ea typeface="微軟正黑體" panose="020B0604030504040204" pitchFamily="34" charset="-120"/>
              </a:rPr>
              <a:t>日起施行</a:t>
            </a:r>
            <a:endParaRPr lang="zh-TW" altLang="en-US" sz="2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59871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735819" y="1124744"/>
            <a:ext cx="7704856" cy="1384995"/>
          </a:xfrm>
          <a:prstGeom prst="rect">
            <a:avLst/>
          </a:prstGeom>
          <a:noFill/>
        </p:spPr>
        <p:txBody>
          <a:bodyPr wrap="square" rtlCol="0">
            <a:spAutoFit/>
          </a:bodyPr>
          <a:lstStyle/>
          <a:p>
            <a:r>
              <a:rPr lang="en-US" altLang="zh-TW" sz="2800" b="1" dirty="0" smtClean="0">
                <a:latin typeface="微軟正黑體" panose="020B0604030504040204" pitchFamily="34" charset="-120"/>
                <a:ea typeface="微軟正黑體" panose="020B0604030504040204" pitchFamily="34" charset="-120"/>
              </a:rPr>
              <a:t>CEDAW</a:t>
            </a:r>
            <a:r>
              <a:rPr lang="zh-TW" altLang="en-US" sz="2800" b="1" dirty="0" smtClean="0">
                <a:latin typeface="微軟正黑體" panose="020B0604030504040204" pitchFamily="34" charset="-120"/>
                <a:ea typeface="微軟正黑體" panose="020B0604030504040204" pitchFamily="34" charset="-120"/>
              </a:rPr>
              <a:t>的三核心概念</a:t>
            </a:r>
            <a:endParaRPr lang="en-US" altLang="zh-TW" sz="2800" b="1" dirty="0" smtClean="0">
              <a:latin typeface="微軟正黑體" panose="020B0604030504040204" pitchFamily="34" charset="-120"/>
              <a:ea typeface="微軟正黑體" panose="020B0604030504040204" pitchFamily="34" charset="-120"/>
            </a:endParaRPr>
          </a:p>
          <a:p>
            <a:endParaRPr lang="en-US" altLang="zh-TW" sz="2800" b="1" dirty="0">
              <a:latin typeface="微軟正黑體" panose="020B0604030504040204" pitchFamily="34" charset="-120"/>
              <a:ea typeface="微軟正黑體" panose="020B0604030504040204" pitchFamily="34" charset="-120"/>
            </a:endParaRPr>
          </a:p>
          <a:p>
            <a:endParaRPr lang="zh-TW" altLang="en-US" sz="2800" b="1" dirty="0">
              <a:latin typeface="微軟正黑體" panose="020B0604030504040204" pitchFamily="34" charset="-120"/>
              <a:ea typeface="微軟正黑體" panose="020B0604030504040204" pitchFamily="34" charset="-120"/>
            </a:endParaRPr>
          </a:p>
        </p:txBody>
      </p:sp>
      <p:sp>
        <p:nvSpPr>
          <p:cNvPr id="5" name="圓角矩形 4"/>
          <p:cNvSpPr/>
          <p:nvPr/>
        </p:nvSpPr>
        <p:spPr>
          <a:xfrm>
            <a:off x="971600" y="2177281"/>
            <a:ext cx="2880320" cy="747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圓角矩形 5"/>
          <p:cNvSpPr/>
          <p:nvPr/>
        </p:nvSpPr>
        <p:spPr>
          <a:xfrm>
            <a:off x="971600" y="3490668"/>
            <a:ext cx="2880320" cy="747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圓角矩形 6"/>
          <p:cNvSpPr/>
          <p:nvPr/>
        </p:nvSpPr>
        <p:spPr>
          <a:xfrm>
            <a:off x="992533" y="4968128"/>
            <a:ext cx="2880320" cy="747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p:cNvSpPr txBox="1"/>
          <p:nvPr/>
        </p:nvSpPr>
        <p:spPr>
          <a:xfrm>
            <a:off x="1223628" y="2320279"/>
            <a:ext cx="2376264" cy="461665"/>
          </a:xfrm>
          <a:prstGeom prst="rect">
            <a:avLst/>
          </a:prstGeom>
          <a:noFill/>
        </p:spPr>
        <p:txBody>
          <a:bodyPr wrap="square" rtlCol="0">
            <a:spAutoFit/>
          </a:bodyPr>
          <a:lstStyle/>
          <a:p>
            <a:pPr algn="ctr"/>
            <a:r>
              <a:rPr lang="zh-TW" altLang="en-US" sz="2400" b="1" dirty="0" smtClean="0">
                <a:solidFill>
                  <a:schemeClr val="bg1"/>
                </a:solidFill>
                <a:latin typeface="微軟正黑體" panose="020B0604030504040204" pitchFamily="34" charset="-120"/>
                <a:ea typeface="微軟正黑體" panose="020B0604030504040204" pitchFamily="34" charset="-120"/>
              </a:rPr>
              <a:t>禁止歧視</a:t>
            </a:r>
            <a:endParaRPr lang="zh-TW" altLang="en-US" sz="2400" b="1" dirty="0">
              <a:solidFill>
                <a:schemeClr val="bg1"/>
              </a:solidFill>
              <a:latin typeface="微軟正黑體" panose="020B0604030504040204" pitchFamily="34" charset="-120"/>
              <a:ea typeface="微軟正黑體" panose="020B0604030504040204" pitchFamily="34" charset="-120"/>
            </a:endParaRPr>
          </a:p>
        </p:txBody>
      </p:sp>
      <p:sp>
        <p:nvSpPr>
          <p:cNvPr id="9" name="文字方塊 8"/>
          <p:cNvSpPr txBox="1"/>
          <p:nvPr/>
        </p:nvSpPr>
        <p:spPr>
          <a:xfrm>
            <a:off x="1223628" y="5111126"/>
            <a:ext cx="2376264" cy="461665"/>
          </a:xfrm>
          <a:prstGeom prst="rect">
            <a:avLst/>
          </a:prstGeom>
          <a:noFill/>
        </p:spPr>
        <p:txBody>
          <a:bodyPr wrap="squar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rPr>
              <a:t>國家義務</a:t>
            </a:r>
          </a:p>
        </p:txBody>
      </p:sp>
      <p:sp>
        <p:nvSpPr>
          <p:cNvPr id="10" name="文字方塊 9"/>
          <p:cNvSpPr txBox="1"/>
          <p:nvPr/>
        </p:nvSpPr>
        <p:spPr>
          <a:xfrm>
            <a:off x="1244561" y="3633666"/>
            <a:ext cx="2376264" cy="461665"/>
          </a:xfrm>
          <a:prstGeom prst="rect">
            <a:avLst/>
          </a:prstGeom>
          <a:noFill/>
        </p:spPr>
        <p:txBody>
          <a:bodyPr wrap="squar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rPr>
              <a:t>實質平等</a:t>
            </a:r>
          </a:p>
        </p:txBody>
      </p:sp>
      <p:sp>
        <p:nvSpPr>
          <p:cNvPr id="11" name="文字方塊 10"/>
          <p:cNvSpPr txBox="1"/>
          <p:nvPr/>
        </p:nvSpPr>
        <p:spPr>
          <a:xfrm>
            <a:off x="4211960" y="2391171"/>
            <a:ext cx="4536504" cy="400110"/>
          </a:xfrm>
          <a:prstGeom prst="rect">
            <a:avLst/>
          </a:prstGeom>
          <a:noFill/>
        </p:spPr>
        <p:txBody>
          <a:bodyPr wrap="square" rtlCol="0">
            <a:spAutoFit/>
          </a:bodyPr>
          <a:lstStyle/>
          <a:p>
            <a:r>
              <a:rPr lang="zh-TW" altLang="en-US" sz="2000" b="1" dirty="0" smtClean="0">
                <a:latin typeface="微軟正黑體" panose="020B0604030504040204" pitchFamily="34" charset="-120"/>
                <a:ea typeface="微軟正黑體" panose="020B0604030504040204" pitchFamily="34" charset="-120"/>
              </a:rPr>
              <a:t>須避免直接歧視、間接歧視及交叉歧視</a:t>
            </a:r>
            <a:endParaRPr lang="zh-TW" altLang="en-US" sz="2000" b="1" dirty="0">
              <a:latin typeface="微軟正黑體" panose="020B0604030504040204" pitchFamily="34" charset="-120"/>
              <a:ea typeface="微軟正黑體" panose="020B0604030504040204" pitchFamily="34" charset="-120"/>
            </a:endParaRPr>
          </a:p>
        </p:txBody>
      </p:sp>
      <p:sp>
        <p:nvSpPr>
          <p:cNvPr id="13" name="文字方塊 12"/>
          <p:cNvSpPr txBox="1"/>
          <p:nvPr/>
        </p:nvSpPr>
        <p:spPr>
          <a:xfrm>
            <a:off x="4211960" y="5141903"/>
            <a:ext cx="4816152" cy="400110"/>
          </a:xfrm>
          <a:prstGeom prst="rect">
            <a:avLst/>
          </a:prstGeom>
          <a:noFill/>
        </p:spPr>
        <p:txBody>
          <a:bodyPr wrap="square" rtlCol="0">
            <a:spAutoFit/>
          </a:bodyPr>
          <a:lstStyle/>
          <a:p>
            <a:r>
              <a:rPr lang="zh-TW" altLang="en-US" sz="2000" b="1" dirty="0" smtClean="0">
                <a:latin typeface="微軟正黑體" panose="020B0604030504040204" pitchFamily="34" charset="-120"/>
                <a:ea typeface="微軟正黑體" panose="020B0604030504040204" pitchFamily="34" charset="-120"/>
              </a:rPr>
              <a:t>賦予國家消除歧視與保障婦女人權的義務</a:t>
            </a:r>
            <a:endParaRPr lang="zh-TW" altLang="en-US" sz="2000" b="1" dirty="0">
              <a:latin typeface="微軟正黑體" panose="020B0604030504040204" pitchFamily="34" charset="-120"/>
              <a:ea typeface="微軟正黑體" panose="020B0604030504040204" pitchFamily="34" charset="-120"/>
            </a:endParaRPr>
          </a:p>
        </p:txBody>
      </p:sp>
      <p:sp>
        <p:nvSpPr>
          <p:cNvPr id="14" name="文字方塊 13"/>
          <p:cNvSpPr txBox="1"/>
          <p:nvPr/>
        </p:nvSpPr>
        <p:spPr>
          <a:xfrm>
            <a:off x="4211960" y="3695221"/>
            <a:ext cx="4536504" cy="400110"/>
          </a:xfrm>
          <a:prstGeom prst="rect">
            <a:avLst/>
          </a:prstGeom>
          <a:noFill/>
        </p:spPr>
        <p:txBody>
          <a:bodyPr wrap="square" rtlCol="0">
            <a:spAutoFit/>
          </a:bodyPr>
          <a:lstStyle/>
          <a:p>
            <a:r>
              <a:rPr lang="zh-TW" altLang="en-US" sz="2000" b="1" dirty="0" smtClean="0">
                <a:latin typeface="微軟正黑體" panose="020B0604030504040204" pitchFamily="34" charset="-120"/>
                <a:ea typeface="微軟正黑體" panose="020B0604030504040204" pitchFamily="34" charset="-120"/>
              </a:rPr>
              <a:t>須落實機會平等與結果平等</a:t>
            </a:r>
            <a:endParaRPr lang="zh-TW" altLang="en-US" sz="20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56170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229600" cy="1252728"/>
          </a:xfrm>
        </p:spPr>
        <p:txBody>
          <a:bodyPr>
            <a:normAutofit/>
          </a:bodyPr>
          <a:lstStyle/>
          <a:p>
            <a:pPr algn="l"/>
            <a:r>
              <a:rPr lang="zh-TW" altLang="en-US" sz="2800" b="1" dirty="0">
                <a:latin typeface="微軟正黑體" panose="020B0604030504040204" pitchFamily="34" charset="-120"/>
                <a:ea typeface="微軟正黑體" panose="020B0604030504040204" pitchFamily="34" charset="-120"/>
              </a:rPr>
              <a:t>禁止歧視</a:t>
            </a:r>
          </a:p>
        </p:txBody>
      </p:sp>
      <p:sp>
        <p:nvSpPr>
          <p:cNvPr id="3" name="文字方塊 2"/>
          <p:cNvSpPr txBox="1"/>
          <p:nvPr/>
        </p:nvSpPr>
        <p:spPr>
          <a:xfrm>
            <a:off x="611560" y="1779687"/>
            <a:ext cx="7992888" cy="4708981"/>
          </a:xfrm>
          <a:prstGeom prst="rect">
            <a:avLst/>
          </a:prstGeom>
          <a:noFill/>
        </p:spPr>
        <p:txBody>
          <a:bodyPr wrap="square" rtlCol="0">
            <a:spAutoFit/>
          </a:bodyPr>
          <a:lstStyle/>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直接歧視</a:t>
            </a:r>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sz="1200"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明顯以生理性別或社會性別差異為由所實施</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的</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差別待遇</a:t>
            </a:r>
            <a:endParaRPr lang="en-US" altLang="zh-TW" b="1" dirty="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sz="1200" b="1" dirty="0" smtClean="0">
              <a:latin typeface="微軟正黑體" panose="020B0604030504040204" pitchFamily="34" charset="-120"/>
              <a:ea typeface="微軟正黑體" panose="020B0604030504040204" pitchFamily="34" charset="-120"/>
            </a:endParaRPr>
          </a:p>
          <a:p>
            <a:r>
              <a:rPr lang="zh-TW" altLang="en-US" sz="1200" b="1" dirty="0" smtClean="0">
                <a:latin typeface="微軟正黑體" panose="020B0604030504040204" pitchFamily="34" charset="-120"/>
                <a:ea typeface="微軟正黑體" panose="020B0604030504040204" pitchFamily="34" charset="-120"/>
              </a:rPr>
              <a:t>例如：於女性求職者的僱傭契約中加上「單身條款」、「禁孕條款」</a:t>
            </a:r>
            <a:endParaRPr lang="en-US" altLang="zh-TW" sz="1200" b="1" dirty="0" smtClean="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間接歧視</a:t>
            </a:r>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sz="1200"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表面上</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看似無任何歧視，卻</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因為忽略既存的不平等</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狀況，而在實施結果上產生對不同性別的</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差別待遇</a:t>
            </a:r>
            <a:endParaRPr lang="en-US" altLang="zh-TW" b="1" dirty="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a:p>
            <a:r>
              <a:rPr lang="zh-TW" altLang="en-US" sz="1200" b="1" dirty="0">
                <a:latin typeface="微軟正黑體" panose="020B0604030504040204" pitchFamily="34" charset="-120"/>
                <a:ea typeface="微軟正黑體" panose="020B0604030504040204" pitchFamily="34" charset="-120"/>
              </a:rPr>
              <a:t>例如：某間</a:t>
            </a:r>
            <a:r>
              <a:rPr lang="zh-TW" altLang="en-US" sz="1200" b="1" dirty="0" smtClean="0">
                <a:latin typeface="微軟正黑體" panose="020B0604030504040204" pitchFamily="34" charset="-120"/>
                <a:ea typeface="微軟正黑體" panose="020B0604030504040204" pitchFamily="34" charset="-120"/>
              </a:rPr>
              <a:t>銀行指定</a:t>
            </a:r>
            <a:r>
              <a:rPr lang="zh-TW" altLang="en-US" sz="1200" b="1" dirty="0">
                <a:latin typeface="微軟正黑體" panose="020B0604030504040204" pitchFamily="34" charset="-120"/>
                <a:ea typeface="微軟正黑體" panose="020B0604030504040204" pitchFamily="34" charset="-120"/>
              </a:rPr>
              <a:t>只聘用</a:t>
            </a:r>
            <a:r>
              <a:rPr lang="zh-TW" altLang="en-US" sz="1200" b="1" dirty="0" smtClean="0">
                <a:latin typeface="微軟正黑體" panose="020B0604030504040204" pitchFamily="34" charset="-120"/>
                <a:ea typeface="微軟正黑體" panose="020B0604030504040204" pitchFamily="34" charset="-120"/>
              </a:rPr>
              <a:t>身高</a:t>
            </a:r>
            <a:r>
              <a:rPr lang="en-US" altLang="zh-TW" sz="1200" b="1" dirty="0" smtClean="0">
                <a:latin typeface="微軟正黑體" panose="020B0604030504040204" pitchFamily="34" charset="-120"/>
                <a:ea typeface="微軟正黑體" panose="020B0604030504040204" pitchFamily="34" charset="-120"/>
              </a:rPr>
              <a:t>180</a:t>
            </a:r>
            <a:r>
              <a:rPr lang="zh-TW" altLang="en-US" sz="1200" b="1" dirty="0" smtClean="0">
                <a:latin typeface="微軟正黑體" panose="020B0604030504040204" pitchFamily="34" charset="-120"/>
                <a:ea typeface="微軟正黑體" panose="020B0604030504040204" pitchFamily="34" charset="-120"/>
              </a:rPr>
              <a:t>公分以上的人為</a:t>
            </a:r>
            <a:r>
              <a:rPr lang="zh-TW" altLang="en-US" sz="1200" b="1" dirty="0">
                <a:latin typeface="微軟正黑體" panose="020B0604030504040204" pitchFamily="34" charset="-120"/>
                <a:ea typeface="微軟正黑體" panose="020B0604030504040204" pitchFamily="34" charset="-120"/>
              </a:rPr>
              <a:t>銀行</a:t>
            </a:r>
            <a:r>
              <a:rPr lang="zh-TW" altLang="en-US" sz="1200" b="1" dirty="0" smtClean="0">
                <a:latin typeface="微軟正黑體" panose="020B0604030504040204" pitchFamily="34" charset="-120"/>
                <a:ea typeface="微軟正黑體" panose="020B0604030504040204" pitchFamily="34" charset="-120"/>
              </a:rPr>
              <a:t>出納員，表面上看起來並無基於性別的差別待遇，但倘若實施很</a:t>
            </a:r>
            <a:r>
              <a:rPr lang="zh-TW" altLang="en-US" sz="1200" b="1" dirty="0">
                <a:latin typeface="微軟正黑體" panose="020B0604030504040204" pitchFamily="34" charset="-120"/>
                <a:ea typeface="微軟正黑體" panose="020B0604030504040204" pitchFamily="34" charset="-120"/>
              </a:rPr>
              <a:t>可能會使較多</a:t>
            </a:r>
            <a:r>
              <a:rPr lang="zh-TW" altLang="en-US" sz="1200" b="1" dirty="0" smtClean="0">
                <a:latin typeface="微軟正黑體" panose="020B0604030504040204" pitchFamily="34" charset="-120"/>
                <a:ea typeface="微軟正黑體" panose="020B0604030504040204" pitchFamily="34" charset="-120"/>
              </a:rPr>
              <a:t>女性相比男性因無法符合條件而落選，此類措施如果沒有其他合理原因支持，便會構成間接歧視</a:t>
            </a:r>
            <a:endParaRPr lang="en-US" altLang="zh-TW" sz="1200" b="1" dirty="0" smtClean="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交叉</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歧視</a:t>
            </a:r>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sz="1200"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以性別</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為</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由的歧視常與弱勢</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群體</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的</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一些其他</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因素伴隨</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發生</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，如族</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裔、</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宗教信仰</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、健康狀況、</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年齡、</a:t>
            </a:r>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性取向和性別</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認同等</a:t>
            </a:r>
            <a:endParaRPr lang="zh-TW" altLang="en-US" b="1" dirty="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a:p>
            <a:r>
              <a:rPr lang="zh-TW" altLang="en-US" sz="1200" b="1" dirty="0">
                <a:latin typeface="微軟正黑體" panose="020B0604030504040204" pitchFamily="34" charset="-120"/>
                <a:ea typeface="微軟正黑體" panose="020B0604030504040204" pitchFamily="34" charset="-120"/>
              </a:rPr>
              <a:t>例如</a:t>
            </a:r>
            <a:r>
              <a:rPr lang="zh-TW" altLang="en-US" sz="1200" b="1" dirty="0" smtClean="0">
                <a:latin typeface="微軟正黑體" panose="020B0604030504040204" pitchFamily="34" charset="-120"/>
                <a:ea typeface="微軟正黑體" panose="020B0604030504040204" pitchFamily="34" charset="-120"/>
              </a:rPr>
              <a:t>：對新移民配偶的歧視，往往同時包含族裔</a:t>
            </a:r>
            <a:r>
              <a:rPr lang="zh-TW" altLang="en-US" sz="1200" b="1" dirty="0">
                <a:latin typeface="微軟正黑體" panose="020B0604030504040204" pitchFamily="34" charset="-120"/>
                <a:ea typeface="微軟正黑體" panose="020B0604030504040204" pitchFamily="34" charset="-120"/>
              </a:rPr>
              <a:t>、</a:t>
            </a:r>
            <a:r>
              <a:rPr lang="zh-TW" altLang="en-US" sz="1200" b="1" dirty="0" smtClean="0">
                <a:latin typeface="微軟正黑體" panose="020B0604030504040204" pitchFamily="34" charset="-120"/>
                <a:ea typeface="微軟正黑體" panose="020B0604030504040204" pitchFamily="34" charset="-120"/>
              </a:rPr>
              <a:t>性別，乃至</a:t>
            </a:r>
            <a:r>
              <a:rPr lang="zh-TW" altLang="en-US" sz="1200" b="1" dirty="0">
                <a:latin typeface="微軟正黑體" panose="020B0604030504040204" pitchFamily="34" charset="-120"/>
                <a:ea typeface="微軟正黑體" panose="020B0604030504040204" pitchFamily="34" charset="-120"/>
              </a:rPr>
              <a:t>於</a:t>
            </a:r>
            <a:r>
              <a:rPr lang="zh-TW" altLang="en-US" sz="1200" b="1" dirty="0" smtClean="0">
                <a:latin typeface="微軟正黑體" panose="020B0604030504040204" pitchFamily="34" charset="-120"/>
                <a:ea typeface="微軟正黑體" panose="020B0604030504040204" pitchFamily="34" charset="-120"/>
              </a:rPr>
              <a:t>宗教信仰的歧視</a:t>
            </a:r>
            <a:endParaRPr lang="en-US" altLang="zh-TW" sz="12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42793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8229600" cy="1252728"/>
          </a:xfrm>
        </p:spPr>
        <p:txBody>
          <a:bodyPr>
            <a:normAutofit/>
          </a:bodyPr>
          <a:lstStyle/>
          <a:p>
            <a:pPr algn="l"/>
            <a:r>
              <a:rPr lang="zh-TW" altLang="en-US" sz="2800" b="1" dirty="0" smtClean="0">
                <a:latin typeface="微軟正黑體" panose="020B0604030504040204" pitchFamily="34" charset="-120"/>
                <a:ea typeface="微軟正黑體" panose="020B0604030504040204" pitchFamily="34" charset="-120"/>
              </a:rPr>
              <a:t>實質平等</a:t>
            </a:r>
            <a:endParaRPr lang="zh-TW" altLang="en-US" sz="2800" b="1"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608962" y="1700808"/>
            <a:ext cx="8064896" cy="4247317"/>
          </a:xfrm>
          <a:prstGeom prst="rect">
            <a:avLst/>
          </a:prstGeom>
          <a:noFill/>
        </p:spPr>
        <p:txBody>
          <a:bodyPr wrap="square" rtlCol="0">
            <a:spAutoFit/>
          </a:bodyPr>
          <a:lstStyle/>
          <a:p>
            <a:r>
              <a:rPr lang="zh-TW" altLang="en-US" sz="2000" b="1" dirty="0" smtClean="0">
                <a:solidFill>
                  <a:schemeClr val="accent1">
                    <a:lumMod val="50000"/>
                  </a:schemeClr>
                </a:solidFill>
                <a:latin typeface="微軟正黑體" panose="020B0604030504040204" pitchFamily="34" charset="-120"/>
                <a:ea typeface="微軟正黑體" panose="020B0604030504040204" pitchFamily="34" charset="-120"/>
              </a:rPr>
              <a:t>所謂實質平等，必須兼顧機會平等與結果平等</a:t>
            </a:r>
            <a:endParaRPr lang="en-US" altLang="zh-TW" sz="20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sz="1600" b="1" dirty="0" smtClean="0">
                <a:latin typeface="微軟正黑體" panose="020B0604030504040204" pitchFamily="34" charset="-120"/>
                <a:ea typeface="微軟正黑體" panose="020B0604030504040204" pitchFamily="34" charset="-120"/>
              </a:rPr>
              <a:t>機會平等：須使不同性別均擁有同等的獲取資源機會</a:t>
            </a:r>
            <a:endParaRPr lang="en-US" altLang="zh-TW" sz="1600" b="1" dirty="0" smtClean="0">
              <a:latin typeface="微軟正黑體" panose="020B0604030504040204" pitchFamily="34" charset="-120"/>
              <a:ea typeface="微軟正黑體" panose="020B0604030504040204" pitchFamily="34" charset="-120"/>
            </a:endParaRPr>
          </a:p>
          <a:p>
            <a:endParaRPr lang="en-US" altLang="zh-TW" sz="1600" b="1" dirty="0" smtClean="0">
              <a:latin typeface="微軟正黑體" panose="020B0604030504040204" pitchFamily="34" charset="-120"/>
              <a:ea typeface="微軟正黑體" panose="020B0604030504040204" pitchFamily="34" charset="-120"/>
            </a:endParaRPr>
          </a:p>
          <a:p>
            <a:r>
              <a:rPr lang="zh-TW" altLang="en-US" sz="1600" b="1" dirty="0" smtClean="0">
                <a:latin typeface="微軟正黑體" panose="020B0604030504040204" pitchFamily="34" charset="-120"/>
                <a:ea typeface="微軟正黑體" panose="020B0604030504040204" pitchFamily="34" charset="-120"/>
              </a:rPr>
              <a:t>結果平等：須就政策實施的結果進行觀察，確保該政策並未形成對不同性別的歧視</a:t>
            </a:r>
            <a:endParaRPr lang="en-US" altLang="zh-TW" sz="1600" b="1" dirty="0" smtClean="0">
              <a:latin typeface="微軟正黑體" panose="020B0604030504040204" pitchFamily="34" charset="-120"/>
              <a:ea typeface="微軟正黑體" panose="020B0604030504040204" pitchFamily="34" charset="-120"/>
            </a:endParaRPr>
          </a:p>
          <a:p>
            <a:endParaRPr lang="en-US" altLang="zh-TW" sz="1600" b="1" dirty="0">
              <a:latin typeface="微軟正黑體" panose="020B0604030504040204" pitchFamily="34" charset="-120"/>
              <a:ea typeface="微軟正黑體" panose="020B0604030504040204" pitchFamily="34" charset="-120"/>
            </a:endParaRPr>
          </a:p>
          <a:p>
            <a:endParaRPr lang="en-US" altLang="zh-TW" sz="1600" b="1" dirty="0" smtClean="0">
              <a:latin typeface="微軟正黑體" panose="020B0604030504040204" pitchFamily="34" charset="-120"/>
              <a:ea typeface="微軟正黑體" panose="020B0604030504040204" pitchFamily="34" charset="-120"/>
            </a:endParaRPr>
          </a:p>
          <a:p>
            <a:r>
              <a:rPr lang="zh-TW" altLang="en-US" sz="2000" b="1" dirty="0" smtClean="0">
                <a:solidFill>
                  <a:schemeClr val="accent1">
                    <a:lumMod val="50000"/>
                  </a:schemeClr>
                </a:solidFill>
                <a:latin typeface="微軟正黑體" panose="020B0604030504040204" pitchFamily="34" charset="-120"/>
                <a:ea typeface="微軟正黑體" panose="020B0604030504040204" pitchFamily="34" charset="-120"/>
              </a:rPr>
              <a:t>針對存在性別歧視的狀況，必要時應採行矯正式平等措施積極促進性別平等</a:t>
            </a:r>
            <a:endParaRPr lang="en-US" altLang="zh-TW" sz="2000"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sz="1600" b="1" dirty="0" smtClean="0">
              <a:latin typeface="微軟正黑體" panose="020B0604030504040204" pitchFamily="34" charset="-120"/>
              <a:ea typeface="微軟正黑體" panose="020B0604030504040204" pitchFamily="34" charset="-120"/>
            </a:endParaRPr>
          </a:p>
          <a:p>
            <a:r>
              <a:rPr lang="zh-TW" altLang="en-US" sz="1600" b="1" dirty="0" smtClean="0">
                <a:latin typeface="微軟正黑體" panose="020B0604030504040204" pitchFamily="34" charset="-120"/>
                <a:ea typeface="微軟正黑體" panose="020B0604030504040204" pitchFamily="34" charset="-120"/>
              </a:rPr>
              <a:t>所謂矯正</a:t>
            </a:r>
            <a:r>
              <a:rPr lang="zh-TW" altLang="en-US" sz="1600" b="1" dirty="0">
                <a:latin typeface="微軟正黑體" panose="020B0604030504040204" pitchFamily="34" charset="-120"/>
                <a:ea typeface="微軟正黑體" panose="020B0604030504040204" pitchFamily="34" charset="-120"/>
              </a:rPr>
              <a:t>式平等</a:t>
            </a:r>
            <a:r>
              <a:rPr lang="zh-TW" altLang="en-US" sz="1600" b="1" dirty="0" smtClean="0">
                <a:latin typeface="微軟正黑體" panose="020B0604030504040204" pitchFamily="34" charset="-120"/>
                <a:ea typeface="微軟正黑體" panose="020B0604030504040204" pitchFamily="34" charset="-120"/>
              </a:rPr>
              <a:t>，是指認知造成</a:t>
            </a:r>
            <a:r>
              <a:rPr lang="zh-TW" altLang="en-US" sz="1600" b="1" dirty="0">
                <a:latin typeface="微軟正黑體" panose="020B0604030504040204" pitchFamily="34" charset="-120"/>
                <a:ea typeface="微軟正黑體" panose="020B0604030504040204" pitchFamily="34" charset="-120"/>
              </a:rPr>
              <a:t>性別</a:t>
            </a:r>
            <a:r>
              <a:rPr lang="zh-TW" altLang="en-US" sz="1600" b="1" dirty="0" smtClean="0">
                <a:latin typeface="微軟正黑體" panose="020B0604030504040204" pitchFamily="34" charset="-120"/>
                <a:ea typeface="微軟正黑體" panose="020B0604030504040204" pitchFamily="34" charset="-120"/>
              </a:rPr>
              <a:t>差異的原因，並應用</a:t>
            </a:r>
            <a:r>
              <a:rPr lang="zh-TW" altLang="en-US" sz="1600" b="1" dirty="0">
                <a:latin typeface="微軟正黑體" panose="020B0604030504040204" pitchFamily="34" charset="-120"/>
                <a:ea typeface="微軟正黑體" panose="020B0604030504040204" pitchFamily="34" charset="-120"/>
              </a:rPr>
              <a:t>各種</a:t>
            </a:r>
            <a:r>
              <a:rPr lang="zh-TW" altLang="en-US" sz="1600" b="1" dirty="0" smtClean="0">
                <a:latin typeface="微軟正黑體" panose="020B0604030504040204" pitchFamily="34" charset="-120"/>
                <a:ea typeface="微軟正黑體" panose="020B0604030504040204" pitchFamily="34" charset="-120"/>
              </a:rPr>
              <a:t>政策、法令、計畫、優惠</a:t>
            </a:r>
            <a:r>
              <a:rPr lang="zh-TW" altLang="en-US" sz="1600" b="1" dirty="0">
                <a:latin typeface="微軟正黑體" panose="020B0604030504040204" pitchFamily="34" charset="-120"/>
                <a:ea typeface="微軟正黑體" panose="020B0604030504040204" pitchFamily="34" charset="-120"/>
              </a:rPr>
              <a:t>措施等方法解決結構上的</a:t>
            </a:r>
            <a:r>
              <a:rPr lang="zh-TW" altLang="en-US" sz="1600" b="1" dirty="0" smtClean="0">
                <a:latin typeface="微軟正黑體" panose="020B0604030504040204" pitchFamily="34" charset="-120"/>
                <a:ea typeface="微軟正黑體" panose="020B0604030504040204" pitchFamily="34" charset="-120"/>
              </a:rPr>
              <a:t>不平等</a:t>
            </a:r>
            <a:endParaRPr lang="en-US" altLang="zh-TW" sz="1600" b="1" dirty="0" smtClean="0">
              <a:latin typeface="微軟正黑體" panose="020B0604030504040204" pitchFamily="34" charset="-120"/>
              <a:ea typeface="微軟正黑體" panose="020B0604030504040204" pitchFamily="34" charset="-120"/>
            </a:endParaRPr>
          </a:p>
          <a:p>
            <a:endParaRPr lang="en-US" altLang="zh-TW" sz="1600" b="1" dirty="0">
              <a:latin typeface="微軟正黑體" panose="020B0604030504040204" pitchFamily="34" charset="-120"/>
              <a:ea typeface="微軟正黑體" panose="020B0604030504040204" pitchFamily="34" charset="-120"/>
            </a:endParaRPr>
          </a:p>
          <a:p>
            <a:r>
              <a:rPr lang="zh-TW" altLang="en-US" sz="1600" b="1" dirty="0" smtClean="0">
                <a:latin typeface="微軟正黑體" panose="020B0604030504040204" pitchFamily="34" charset="-120"/>
                <a:ea typeface="微軟正黑體" panose="020B0604030504040204" pitchFamily="34" charset="-120"/>
              </a:rPr>
              <a:t>此一概念體現於</a:t>
            </a:r>
            <a:r>
              <a:rPr lang="en-US" altLang="zh-TW" sz="1600" b="1" dirty="0" smtClean="0">
                <a:latin typeface="微軟正黑體" panose="020B0604030504040204" pitchFamily="34" charset="-120"/>
                <a:ea typeface="微軟正黑體" panose="020B0604030504040204" pitchFamily="34" charset="-120"/>
              </a:rPr>
              <a:t>CEDAW</a:t>
            </a:r>
            <a:r>
              <a:rPr lang="zh-TW" altLang="en-US" sz="1600" b="1" dirty="0" smtClean="0">
                <a:latin typeface="微軟正黑體" panose="020B0604030504040204" pitchFamily="34" charset="-120"/>
                <a:ea typeface="微軟正黑體" panose="020B0604030504040204" pitchFamily="34" charset="-120"/>
              </a:rPr>
              <a:t>第</a:t>
            </a:r>
            <a:r>
              <a:rPr lang="en-US" altLang="zh-TW" sz="1600" b="1" dirty="0" smtClean="0">
                <a:latin typeface="微軟正黑體" panose="020B0604030504040204" pitchFamily="34" charset="-120"/>
                <a:ea typeface="微軟正黑體" panose="020B0604030504040204" pitchFamily="34" charset="-120"/>
              </a:rPr>
              <a:t>4</a:t>
            </a:r>
            <a:r>
              <a:rPr lang="zh-TW" altLang="en-US" sz="1600" b="1" dirty="0" smtClean="0">
                <a:latin typeface="微軟正黑體" panose="020B0604030504040204" pitchFamily="34" charset="-120"/>
                <a:ea typeface="微軟正黑體" panose="020B0604030504040204" pitchFamily="34" charset="-120"/>
              </a:rPr>
              <a:t>條，</a:t>
            </a:r>
            <a:r>
              <a:rPr lang="zh-TW" altLang="en-US" sz="1600" b="1" dirty="0">
                <a:latin typeface="微軟正黑體" panose="020B0604030504040204" pitchFamily="34" charset="-120"/>
                <a:ea typeface="微軟正黑體" panose="020B0604030504040204" pitchFamily="34" charset="-120"/>
              </a:rPr>
              <a:t>該</a:t>
            </a:r>
            <a:r>
              <a:rPr lang="zh-TW" altLang="en-US" sz="1600" b="1" dirty="0" smtClean="0">
                <a:latin typeface="微軟正黑體" panose="020B0604030504040204" pitchFamily="34" charset="-120"/>
                <a:ea typeface="微軟正黑體" panose="020B0604030504040204" pitchFamily="34" charset="-120"/>
              </a:rPr>
              <a:t>條規定敦促締約各國採取「暫行特別措施」，此種措施是為了加速</a:t>
            </a:r>
            <a:r>
              <a:rPr lang="zh-TW" altLang="en-US" sz="1600" b="1" dirty="0">
                <a:latin typeface="微軟正黑體" panose="020B0604030504040204" pitchFamily="34" charset="-120"/>
                <a:ea typeface="微軟正黑體" panose="020B0604030504040204" pitchFamily="34" charset="-120"/>
              </a:rPr>
              <a:t>實現男女事實上的平等而</a:t>
            </a:r>
            <a:r>
              <a:rPr lang="zh-TW" altLang="en-US" sz="1600" b="1" dirty="0" smtClean="0">
                <a:latin typeface="微軟正黑體" panose="020B0604030504040204" pitchFamily="34" charset="-120"/>
                <a:ea typeface="微軟正黑體" panose="020B0604030504040204" pitchFamily="34" charset="-120"/>
              </a:rPr>
              <a:t>採取，並不應該視為歧視</a:t>
            </a:r>
            <a:r>
              <a:rPr lang="en-US" altLang="zh-TW" sz="1600" b="1" dirty="0" smtClean="0">
                <a:latin typeface="微軟正黑體" panose="020B0604030504040204" pitchFamily="34" charset="-120"/>
                <a:ea typeface="微軟正黑體" panose="020B0604030504040204" pitchFamily="34" charset="-120"/>
              </a:rPr>
              <a:t>(</a:t>
            </a:r>
            <a:r>
              <a:rPr lang="zh-TW" altLang="en-US" sz="1600" b="1" dirty="0" smtClean="0">
                <a:latin typeface="微軟正黑體" panose="020B0604030504040204" pitchFamily="34" charset="-120"/>
                <a:ea typeface="微軟正黑體" panose="020B0604030504040204" pitchFamily="34" charset="-120"/>
              </a:rPr>
              <a:t>例如：選舉的婦女保障名額</a:t>
            </a:r>
            <a:r>
              <a:rPr lang="en-US" altLang="zh-TW" sz="1600" b="1" dirty="0" smtClean="0">
                <a:latin typeface="微軟正黑體" panose="020B0604030504040204" pitchFamily="34" charset="-120"/>
                <a:ea typeface="微軟正黑體" panose="020B0604030504040204" pitchFamily="34" charset="-120"/>
              </a:rPr>
              <a:t>)</a:t>
            </a:r>
            <a:endParaRPr lang="zh-TW" altLang="en-US" sz="16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5395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20688"/>
            <a:ext cx="8229600" cy="1252728"/>
          </a:xfrm>
        </p:spPr>
        <p:txBody>
          <a:bodyPr>
            <a:normAutofit/>
          </a:bodyPr>
          <a:lstStyle/>
          <a:p>
            <a:pPr algn="l"/>
            <a:r>
              <a:rPr lang="zh-TW" altLang="en-US" sz="2800" b="1" dirty="0">
                <a:latin typeface="微軟正黑體" panose="020B0604030504040204" pitchFamily="34" charset="-120"/>
                <a:ea typeface="微軟正黑體" panose="020B0604030504040204" pitchFamily="34" charset="-120"/>
              </a:rPr>
              <a:t>國家義務</a:t>
            </a:r>
          </a:p>
        </p:txBody>
      </p:sp>
      <p:sp>
        <p:nvSpPr>
          <p:cNvPr id="3" name="文字方塊 2"/>
          <p:cNvSpPr txBox="1"/>
          <p:nvPr/>
        </p:nvSpPr>
        <p:spPr>
          <a:xfrm>
            <a:off x="611560" y="1916832"/>
            <a:ext cx="8064896" cy="4739759"/>
          </a:xfrm>
          <a:prstGeom prst="rect">
            <a:avLst/>
          </a:prstGeom>
          <a:noFill/>
        </p:spPr>
        <p:txBody>
          <a:bodyPr wrap="square" rtlCol="0">
            <a:spAutoFit/>
          </a:bodyPr>
          <a:lstStyle/>
          <a:p>
            <a:r>
              <a:rPr lang="en-US" altLang="zh-TW" b="1" dirty="0" smtClean="0">
                <a:latin typeface="微軟正黑體" panose="020B0604030504040204" pitchFamily="34" charset="-120"/>
                <a:ea typeface="微軟正黑體" panose="020B0604030504040204" pitchFamily="34" charset="-120"/>
              </a:rPr>
              <a:t>CEDAW</a:t>
            </a:r>
            <a:r>
              <a:rPr lang="zh-TW" altLang="en-US" b="1" dirty="0" smtClean="0">
                <a:latin typeface="微軟正黑體" panose="020B0604030504040204" pitchFamily="34" charset="-120"/>
                <a:ea typeface="微軟正黑體" panose="020B0604030504040204" pitchFamily="34" charset="-120"/>
              </a:rPr>
              <a:t>賦予締約各國的國家義務具體包含以下</a:t>
            </a:r>
            <a:r>
              <a:rPr lang="en-US" altLang="zh-TW" b="1" dirty="0" smtClean="0">
                <a:latin typeface="微軟正黑體" panose="020B0604030504040204" pitchFamily="34" charset="-120"/>
                <a:ea typeface="微軟正黑體" panose="020B0604030504040204" pitchFamily="34" charset="-120"/>
              </a:rPr>
              <a:t>4</a:t>
            </a:r>
            <a:r>
              <a:rPr lang="zh-TW" altLang="en-US" b="1" dirty="0" smtClean="0">
                <a:latin typeface="微軟正黑體" panose="020B0604030504040204" pitchFamily="34" charset="-120"/>
                <a:ea typeface="微軟正黑體" panose="020B0604030504040204" pitchFamily="34" charset="-120"/>
              </a:rPr>
              <a:t>種：</a:t>
            </a:r>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尊重義務</a:t>
            </a:r>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sz="1600" b="1" dirty="0" smtClean="0">
                <a:latin typeface="微軟正黑體" panose="020B0604030504040204" pitchFamily="34" charset="-120"/>
                <a:ea typeface="微軟正黑體" panose="020B0604030504040204" pitchFamily="34" charset="-120"/>
              </a:rPr>
              <a:t>    國家</a:t>
            </a:r>
            <a:r>
              <a:rPr lang="zh-TW" altLang="en-US" sz="1600" b="1" dirty="0">
                <a:latin typeface="微軟正黑體" panose="020B0604030504040204" pitchFamily="34" charset="-120"/>
                <a:ea typeface="微軟正黑體" panose="020B0604030504040204" pitchFamily="34" charset="-120"/>
              </a:rPr>
              <a:t>必須確保</a:t>
            </a:r>
            <a:r>
              <a:rPr lang="zh-TW" altLang="en-US" sz="1600" b="1" dirty="0" smtClean="0">
                <a:latin typeface="微軟正黑體" panose="020B0604030504040204" pitchFamily="34" charset="-120"/>
                <a:ea typeface="微軟正黑體" panose="020B0604030504040204" pitchFamily="34" charset="-120"/>
              </a:rPr>
              <a:t>法規</a:t>
            </a:r>
            <a:r>
              <a:rPr lang="zh-TW" altLang="en-US" sz="1600" b="1" dirty="0">
                <a:latin typeface="微軟正黑體" panose="020B0604030504040204" pitchFamily="34" charset="-120"/>
                <a:ea typeface="微軟正黑體" panose="020B0604030504040204" pitchFamily="34" charset="-120"/>
              </a:rPr>
              <a:t>或</a:t>
            </a:r>
            <a:r>
              <a:rPr lang="zh-TW" altLang="en-US" sz="1600" b="1" dirty="0" smtClean="0">
                <a:latin typeface="微軟正黑體" panose="020B0604030504040204" pitchFamily="34" charset="-120"/>
                <a:ea typeface="微軟正黑體" panose="020B0604030504040204" pitchFamily="34" charset="-120"/>
              </a:rPr>
              <a:t>政策的施行沒有造成直接</a:t>
            </a:r>
            <a:r>
              <a:rPr lang="zh-TW" altLang="en-US" sz="1600" b="1" dirty="0">
                <a:latin typeface="微軟正黑體" panose="020B0604030504040204" pitchFamily="34" charset="-120"/>
                <a:ea typeface="微軟正黑體" panose="020B0604030504040204" pitchFamily="34" charset="-120"/>
              </a:rPr>
              <a:t>或間接歧視</a:t>
            </a:r>
            <a:endParaRPr lang="en-US" altLang="zh-TW" b="1" dirty="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保護義務</a:t>
            </a:r>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sz="1600" b="1" dirty="0" smtClean="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sz="1600" b="1" dirty="0" smtClean="0">
                <a:latin typeface="微軟正黑體" panose="020B0604030504040204" pitchFamily="34" charset="-120"/>
                <a:ea typeface="微軟正黑體" panose="020B0604030504040204" pitchFamily="34" charset="-120"/>
              </a:rPr>
              <a:t>國家必須透過法律防止違法行為、提供救濟</a:t>
            </a:r>
            <a:endParaRPr lang="en-US" altLang="zh-TW" sz="1600" b="1" dirty="0">
              <a:latin typeface="微軟正黑體" panose="020B0604030504040204" pitchFamily="34" charset="-120"/>
              <a:ea typeface="微軟正黑體" panose="020B0604030504040204" pitchFamily="34" charset="-120"/>
            </a:endParaRPr>
          </a:p>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        </a:t>
            </a:r>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實現義務</a:t>
            </a:r>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sz="1600" b="1" dirty="0">
                <a:latin typeface="微軟正黑體" panose="020B0604030504040204" pitchFamily="34" charset="-120"/>
                <a:ea typeface="微軟正黑體" panose="020B0604030504040204" pitchFamily="34" charset="-120"/>
              </a:rPr>
              <a:t>國家必須創造有利環境，以積極的政策和有效之</a:t>
            </a:r>
            <a:r>
              <a:rPr lang="zh-TW" altLang="en-US" sz="1600" b="1" dirty="0" smtClean="0">
                <a:latin typeface="微軟正黑體" panose="020B0604030504040204" pitchFamily="34" charset="-120"/>
                <a:ea typeface="微軟正黑體" panose="020B0604030504040204" pitchFamily="34" charset="-120"/>
              </a:rPr>
              <a:t>方案實現</a:t>
            </a:r>
            <a:r>
              <a:rPr lang="zh-TW" altLang="en-US" sz="1600" b="1" dirty="0">
                <a:latin typeface="微軟正黑體" panose="020B0604030504040204" pitchFamily="34" charset="-120"/>
                <a:ea typeface="微軟正黑體" panose="020B0604030504040204" pitchFamily="34" charset="-120"/>
              </a:rPr>
              <a:t>婦女權利，改善婦女的狀況</a:t>
            </a:r>
            <a:endParaRPr lang="en-US" altLang="zh-TW" sz="1600" b="1" dirty="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        </a:t>
            </a:r>
            <a:endParaRPr lang="en-US" altLang="zh-TW" b="1" dirty="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促進義務</a:t>
            </a:r>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endParaRPr lang="en-US" altLang="zh-TW" b="1" dirty="0" smtClean="0">
              <a:solidFill>
                <a:schemeClr val="accent1">
                  <a:lumMod val="50000"/>
                </a:schemeClr>
              </a:solidFill>
              <a:latin typeface="微軟正黑體" panose="020B0604030504040204" pitchFamily="34" charset="-120"/>
              <a:ea typeface="微軟正黑體" panose="020B0604030504040204" pitchFamily="34" charset="-120"/>
            </a:endParaRPr>
          </a:p>
          <a:p>
            <a:r>
              <a:rPr lang="zh-TW" altLang="en-US" b="1" dirty="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   </a:t>
            </a:r>
            <a:r>
              <a:rPr lang="zh-TW" altLang="en-US" sz="1600" b="1" dirty="0">
                <a:latin typeface="微軟正黑體" panose="020B0604030504040204" pitchFamily="34" charset="-120"/>
                <a:ea typeface="微軟正黑體" panose="020B0604030504040204" pitchFamily="34" charset="-120"/>
              </a:rPr>
              <a:t>國家必須宣導和</a:t>
            </a:r>
            <a:r>
              <a:rPr lang="zh-TW" altLang="en-US" sz="1600" b="1" dirty="0" smtClean="0">
                <a:latin typeface="微軟正黑體" panose="020B0604030504040204" pitchFamily="34" charset="-120"/>
                <a:ea typeface="微軟正黑體" panose="020B0604030504040204" pitchFamily="34" charset="-120"/>
              </a:rPr>
              <a:t>提倡</a:t>
            </a:r>
            <a:r>
              <a:rPr lang="en-US" altLang="zh-TW" sz="1600" b="1" dirty="0" smtClean="0">
                <a:latin typeface="微軟正黑體" panose="020B0604030504040204" pitchFamily="34" charset="-120"/>
                <a:ea typeface="微軟正黑體" panose="020B0604030504040204" pitchFamily="34" charset="-120"/>
              </a:rPr>
              <a:t>CEDAW</a:t>
            </a:r>
            <a:r>
              <a:rPr lang="zh-TW" altLang="en-US" sz="1600" b="1" dirty="0">
                <a:latin typeface="微軟正黑體" panose="020B0604030504040204" pitchFamily="34" charset="-120"/>
                <a:ea typeface="微軟正黑體" panose="020B0604030504040204" pitchFamily="34" charset="-120"/>
              </a:rPr>
              <a:t>的</a:t>
            </a:r>
            <a:r>
              <a:rPr lang="zh-TW" altLang="en-US" sz="1600" b="1" dirty="0" smtClean="0">
                <a:latin typeface="微軟正黑體" panose="020B0604030504040204" pitchFamily="34" charset="-120"/>
                <a:ea typeface="微軟正黑體" panose="020B0604030504040204" pitchFamily="34" charset="-120"/>
              </a:rPr>
              <a:t>原則</a:t>
            </a:r>
            <a:endParaRPr lang="en-US" altLang="zh-TW" sz="1600" b="1" dirty="0" smtClean="0">
              <a:solidFill>
                <a:schemeClr val="accent1">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45735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539552" y="1196752"/>
            <a:ext cx="8280920" cy="646331"/>
          </a:xfrm>
          <a:prstGeom prst="rect">
            <a:avLst/>
          </a:prstGeom>
          <a:noFill/>
        </p:spPr>
        <p:txBody>
          <a:bodyPr wrap="square" rtlCol="0">
            <a:spAutoFit/>
          </a:bodyPr>
          <a:lstStyle/>
          <a:p>
            <a:r>
              <a:rPr lang="zh-TW" altLang="en-US" sz="3600" b="1" dirty="0" smtClean="0">
                <a:solidFill>
                  <a:schemeClr val="accent1">
                    <a:lumMod val="50000"/>
                  </a:schemeClr>
                </a:solidFill>
                <a:latin typeface="微軟正黑體" panose="020B0604030504040204" pitchFamily="34" charset="-120"/>
                <a:ea typeface="微軟正黑體" panose="020B0604030504040204" pitchFamily="34" charset="-120"/>
              </a:rPr>
              <a:t>二、</a:t>
            </a:r>
            <a:r>
              <a:rPr lang="en-US" altLang="zh-TW" sz="3600" b="1" dirty="0" smtClean="0">
                <a:solidFill>
                  <a:schemeClr val="accent1">
                    <a:lumMod val="50000"/>
                  </a:schemeClr>
                </a:solidFill>
                <a:latin typeface="微軟正黑體" panose="020B0604030504040204" pitchFamily="34" charset="-120"/>
                <a:ea typeface="微軟正黑體" panose="020B0604030504040204" pitchFamily="34" charset="-120"/>
              </a:rPr>
              <a:t>CEDAW</a:t>
            </a:r>
            <a:r>
              <a:rPr lang="zh-TW" altLang="en-US" sz="3600" b="1" dirty="0">
                <a:solidFill>
                  <a:schemeClr val="accent1">
                    <a:lumMod val="50000"/>
                  </a:schemeClr>
                </a:solidFill>
                <a:latin typeface="微軟正黑體" panose="020B0604030504040204" pitchFamily="34" charset="-120"/>
                <a:ea typeface="微軟正黑體" panose="020B0604030504040204" pitchFamily="34" charset="-120"/>
              </a:rPr>
              <a:t>概念之擴張─多元性別保障</a:t>
            </a:r>
          </a:p>
        </p:txBody>
      </p:sp>
      <p:sp>
        <p:nvSpPr>
          <p:cNvPr id="4" name="文字方塊 3"/>
          <p:cNvSpPr txBox="1"/>
          <p:nvPr/>
        </p:nvSpPr>
        <p:spPr>
          <a:xfrm>
            <a:off x="697954" y="2348880"/>
            <a:ext cx="7920880" cy="3046988"/>
          </a:xfrm>
          <a:prstGeom prst="rect">
            <a:avLst/>
          </a:prstGeom>
          <a:noFill/>
        </p:spPr>
        <p:txBody>
          <a:bodyPr wrap="square" rtlCol="0">
            <a:spAutoFit/>
          </a:bodyPr>
          <a:lstStyle/>
          <a:p>
            <a:r>
              <a:rPr lang="en-US" altLang="zh-TW" sz="2400" b="1" dirty="0" smtClean="0">
                <a:latin typeface="微軟正黑體" panose="020B0604030504040204" pitchFamily="34" charset="-120"/>
                <a:ea typeface="微軟正黑體" panose="020B0604030504040204" pitchFamily="34" charset="-120"/>
              </a:rPr>
              <a:t>CEDAW</a:t>
            </a:r>
            <a:r>
              <a:rPr lang="zh-TW" altLang="en-US" sz="2400" b="1" dirty="0" smtClean="0">
                <a:latin typeface="微軟正黑體" panose="020B0604030504040204" pitchFamily="34" charset="-120"/>
                <a:ea typeface="微軟正黑體" panose="020B0604030504040204" pitchFamily="34" charset="-120"/>
              </a:rPr>
              <a:t>公約本身的內容看起來都是以婦女為基礎，然而透過</a:t>
            </a:r>
            <a:r>
              <a:rPr lang="zh-TW" altLang="en-US" sz="2400" b="1" dirty="0">
                <a:latin typeface="微軟正黑體" panose="020B0604030504040204" pitchFamily="34" charset="-120"/>
                <a:ea typeface="微軟正黑體" panose="020B0604030504040204" pitchFamily="34" charset="-120"/>
              </a:rPr>
              <a:t>後續新增</a:t>
            </a:r>
            <a:r>
              <a:rPr lang="zh-TW" altLang="en-US" sz="2400" b="1" dirty="0" smtClean="0">
                <a:latin typeface="微軟正黑體" panose="020B0604030504040204" pitchFamily="34" charset="-120"/>
                <a:ea typeface="微軟正黑體" panose="020B0604030504040204" pitchFamily="34" charset="-120"/>
              </a:rPr>
              <a:t>的各項「一般性建議」，該公約的內涵也</a:t>
            </a:r>
            <a:r>
              <a:rPr lang="zh-TW" altLang="en-US" sz="2400" b="1" dirty="0">
                <a:latin typeface="微軟正黑體" panose="020B0604030504040204" pitchFamily="34" charset="-120"/>
                <a:ea typeface="微軟正黑體" panose="020B0604030504040204" pitchFamily="34" charset="-120"/>
              </a:rPr>
              <a:t>與時俱</a:t>
            </a:r>
            <a:r>
              <a:rPr lang="zh-TW" altLang="en-US" sz="2400" b="1" dirty="0" smtClean="0">
                <a:latin typeface="微軟正黑體" panose="020B0604030504040204" pitchFamily="34" charset="-120"/>
                <a:ea typeface="微軟正黑體" panose="020B0604030504040204" pitchFamily="34" charset="-120"/>
              </a:rPr>
              <a:t>進，實質上的適用範圍已擴大至多元性別的任何一者，</a:t>
            </a:r>
            <a:r>
              <a:rPr lang="zh-TW" altLang="en-US" sz="2400" b="1" dirty="0" smtClean="0">
                <a:solidFill>
                  <a:schemeClr val="bg2">
                    <a:lumMod val="50000"/>
                  </a:schemeClr>
                </a:solidFill>
                <a:latin typeface="微軟正黑體" panose="020B0604030504040204" pitchFamily="34" charset="-120"/>
                <a:ea typeface="微軟正黑體" panose="020B0604030504040204" pitchFamily="34" charset="-120"/>
              </a:rPr>
              <a:t>並非僅限於女性</a:t>
            </a:r>
            <a:endParaRPr lang="en-US" altLang="zh-TW" sz="2400" b="1" dirty="0" smtClean="0">
              <a:solidFill>
                <a:schemeClr val="bg2">
                  <a:lumMod val="50000"/>
                </a:schemeClr>
              </a:solidFill>
              <a:latin typeface="微軟正黑體" panose="020B0604030504040204" pitchFamily="34" charset="-120"/>
              <a:ea typeface="微軟正黑體" panose="020B0604030504040204" pitchFamily="34" charset="-120"/>
            </a:endParaRPr>
          </a:p>
          <a:p>
            <a:endParaRPr lang="en-US" altLang="zh-TW" sz="2400" b="1" dirty="0">
              <a:latin typeface="微軟正黑體" panose="020B0604030504040204" pitchFamily="34" charset="-120"/>
              <a:ea typeface="微軟正黑體" panose="020B0604030504040204" pitchFamily="34" charset="-120"/>
            </a:endParaRPr>
          </a:p>
          <a:p>
            <a:endParaRPr lang="en-US" altLang="zh-TW" sz="2400" b="1" dirty="0">
              <a:latin typeface="微軟正黑體" panose="020B0604030504040204" pitchFamily="34" charset="-120"/>
              <a:ea typeface="微軟正黑體" panose="020B0604030504040204" pitchFamily="34" charset="-120"/>
            </a:endParaRPr>
          </a:p>
          <a:p>
            <a:r>
              <a:rPr lang="zh-TW" altLang="en-US" sz="2400" b="1" dirty="0" smtClean="0">
                <a:latin typeface="微軟正黑體" panose="020B0604030504040204" pitchFamily="34" charset="-120"/>
                <a:ea typeface="微軟正黑體" panose="020B0604030504040204" pitchFamily="34" charset="-120"/>
              </a:rPr>
              <a:t>針對</a:t>
            </a:r>
            <a:r>
              <a:rPr lang="zh-TW" altLang="en-US" sz="2400" b="1" dirty="0">
                <a:latin typeface="微軟正黑體" panose="020B0604030504040204" pitchFamily="34" charset="-120"/>
                <a:ea typeface="微軟正黑體" panose="020B0604030504040204" pitchFamily="34" charset="-120"/>
              </a:rPr>
              <a:t>上述趨勢，我國推動多項措施，具體成果可見我國目前最新之</a:t>
            </a:r>
            <a:r>
              <a:rPr lang="en-US" altLang="zh-TW" sz="2400" b="1" dirty="0">
                <a:latin typeface="微軟正黑體" panose="020B0604030504040204" pitchFamily="34" charset="-120"/>
                <a:ea typeface="微軟正黑體" panose="020B0604030504040204" pitchFamily="34" charset="-120"/>
              </a:rPr>
              <a:t>CEDAW</a:t>
            </a:r>
            <a:r>
              <a:rPr lang="zh-TW" altLang="en-US" sz="2400" b="1" dirty="0">
                <a:latin typeface="微軟正黑體" panose="020B0604030504040204" pitchFamily="34" charset="-120"/>
                <a:ea typeface="微軟正黑體" panose="020B0604030504040204" pitchFamily="34" charset="-120"/>
              </a:rPr>
              <a:t>第</a:t>
            </a:r>
            <a:r>
              <a:rPr lang="en-US" altLang="zh-TW" sz="2400" b="1" dirty="0">
                <a:latin typeface="微軟正黑體" panose="020B0604030504040204" pitchFamily="34" charset="-120"/>
                <a:ea typeface="微軟正黑體" panose="020B0604030504040204" pitchFamily="34" charset="-120"/>
              </a:rPr>
              <a:t>4</a:t>
            </a:r>
            <a:r>
              <a:rPr lang="zh-TW" altLang="en-US" sz="2400" b="1" dirty="0">
                <a:latin typeface="微軟正黑體" panose="020B0604030504040204" pitchFamily="34" charset="-120"/>
                <a:ea typeface="微軟正黑體" panose="020B0604030504040204" pitchFamily="34" charset="-120"/>
              </a:rPr>
              <a:t>次</a:t>
            </a:r>
            <a:r>
              <a:rPr lang="zh-TW" altLang="en-US" sz="2400" b="1" dirty="0" smtClean="0">
                <a:latin typeface="微軟正黑體" panose="020B0604030504040204" pitchFamily="34" charset="-120"/>
                <a:ea typeface="微軟正黑體" panose="020B0604030504040204" pitchFamily="34" charset="-120"/>
              </a:rPr>
              <a:t>國家報告，例如：</a:t>
            </a:r>
            <a:endParaRPr lang="en-US" altLang="zh-TW" sz="2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7949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39552" y="1268760"/>
            <a:ext cx="7992888" cy="4524315"/>
          </a:xfrm>
          <a:prstGeom prst="rect">
            <a:avLst/>
          </a:prstGeom>
          <a:noFill/>
        </p:spPr>
        <p:txBody>
          <a:bodyPr wrap="square" rtlCol="0">
            <a:spAutoFit/>
          </a:bodyPr>
          <a:lstStyle/>
          <a:p>
            <a:endParaRPr lang="en-US" altLang="zh-TW" sz="2400" b="1" dirty="0" smtClean="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a:latin typeface="微軟正黑體" panose="020B0604030504040204" pitchFamily="34" charset="-120"/>
              <a:ea typeface="微軟正黑體" panose="020B0604030504040204" pitchFamily="34" charset="-120"/>
            </a:endParaRPr>
          </a:p>
          <a:p>
            <a:r>
              <a:rPr lang="zh-TW" altLang="en-US" sz="2400" b="1" dirty="0" smtClean="0">
                <a:latin typeface="微軟正黑體" panose="020B0604030504040204" pitchFamily="34" charset="-120"/>
                <a:ea typeface="微軟正黑體" panose="020B0604030504040204" pitchFamily="34" charset="-120"/>
              </a:rPr>
              <a:t>在</a:t>
            </a:r>
            <a:r>
              <a:rPr lang="en-US" altLang="zh-TW" sz="2400" b="1" dirty="0" smtClean="0">
                <a:latin typeface="微軟正黑體" panose="020B0604030504040204" pitchFamily="34" charset="-120"/>
                <a:ea typeface="微軟正黑體" panose="020B0604030504040204" pitchFamily="34" charset="-120"/>
              </a:rPr>
              <a:t>CEDAW</a:t>
            </a:r>
            <a:r>
              <a:rPr lang="zh-TW" altLang="en-US" sz="2400" b="1" dirty="0" smtClean="0">
                <a:latin typeface="微軟正黑體" panose="020B0604030504040204" pitchFamily="34" charset="-120"/>
                <a:ea typeface="微軟正黑體" panose="020B0604030504040204" pitchFamily="34" charset="-120"/>
              </a:rPr>
              <a:t>第</a:t>
            </a:r>
            <a:r>
              <a:rPr lang="en-US" altLang="zh-TW" sz="2400" b="1" dirty="0" smtClean="0">
                <a:latin typeface="微軟正黑體" panose="020B0604030504040204" pitchFamily="34" charset="-120"/>
                <a:ea typeface="微軟正黑體" panose="020B0604030504040204" pitchFamily="34" charset="-120"/>
              </a:rPr>
              <a:t>2</a:t>
            </a:r>
            <a:r>
              <a:rPr lang="zh-TW" altLang="en-US" sz="2400" b="1" dirty="0" smtClean="0">
                <a:latin typeface="微軟正黑體" panose="020B0604030504040204" pitchFamily="34" charset="-120"/>
                <a:ea typeface="微軟正黑體" panose="020B0604030504040204" pitchFamily="34" charset="-120"/>
              </a:rPr>
              <a:t>條</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禁止歧視</a:t>
            </a:r>
            <a:r>
              <a:rPr lang="en-US" altLang="zh-TW" sz="2400" b="1" dirty="0" smtClean="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部分，透過「數位</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網路性別暴力之定義、類型及其內涵說明」將「基於性別貶抑</a:t>
            </a:r>
            <a:r>
              <a:rPr lang="zh-TW" altLang="en-US" sz="2400" b="1" dirty="0" smtClean="0">
                <a:latin typeface="微軟正黑體" panose="020B0604030504040204" pitchFamily="34" charset="-120"/>
                <a:ea typeface="微軟正黑體" panose="020B0604030504040204" pitchFamily="34" charset="-120"/>
              </a:rPr>
              <a:t>或仇恨</a:t>
            </a:r>
            <a:r>
              <a:rPr lang="zh-TW" altLang="en-US" sz="2400" b="1" dirty="0">
                <a:latin typeface="微軟正黑體" panose="020B0604030504040204" pitchFamily="34" charset="-120"/>
                <a:ea typeface="微軟正黑體" panose="020B0604030504040204" pitchFamily="34" charset="-120"/>
              </a:rPr>
              <a:t>之言論或行為」納入數位</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網路性別暴力之類型之一，其內涵為「</a:t>
            </a:r>
            <a:r>
              <a:rPr lang="zh-TW" altLang="en-US" sz="2400" b="1" dirty="0" smtClean="0">
                <a:latin typeface="微軟正黑體" panose="020B0604030504040204" pitchFamily="34" charset="-120"/>
                <a:ea typeface="微軟正黑體" panose="020B0604030504040204" pitchFamily="34" charset="-120"/>
              </a:rPr>
              <a:t>對他人</a:t>
            </a:r>
            <a:r>
              <a:rPr lang="zh-TW" altLang="en-US" sz="2400" b="1" dirty="0">
                <a:latin typeface="微軟正黑體" panose="020B0604030504040204" pitchFamily="34" charset="-120"/>
                <a:ea typeface="微軟正黑體" panose="020B0604030504040204" pitchFamily="34" charset="-120"/>
              </a:rPr>
              <a:t>之性別、性傾向或性別認同等，發表貶抑、侮辱、攻擊或威脅等</a:t>
            </a:r>
            <a:r>
              <a:rPr lang="zh-TW" altLang="en-US" sz="2400" b="1" dirty="0" smtClean="0">
                <a:latin typeface="微軟正黑體" panose="020B0604030504040204" pitchFamily="34" charset="-120"/>
                <a:ea typeface="微軟正黑體" panose="020B0604030504040204" pitchFamily="34" charset="-120"/>
              </a:rPr>
              <a:t>仇恨性</a:t>
            </a:r>
            <a:r>
              <a:rPr lang="zh-TW" altLang="en-US" sz="2400" b="1" dirty="0">
                <a:latin typeface="微軟正黑體" panose="020B0604030504040204" pitchFamily="34" charset="-120"/>
                <a:ea typeface="微軟正黑體" panose="020B0604030504040204" pitchFamily="34" charset="-120"/>
              </a:rPr>
              <a:t>言論」、「基於性別，對於他人之行為或遭遇，進行貶抑或訕笑」</a:t>
            </a:r>
            <a:r>
              <a:rPr lang="zh-TW" altLang="en-US" sz="2400" b="1" dirty="0" smtClean="0">
                <a:latin typeface="微軟正黑體" panose="020B0604030504040204" pitchFamily="34" charset="-120"/>
                <a:ea typeface="微軟正黑體" panose="020B0604030504040204" pitchFamily="34" charset="-120"/>
              </a:rPr>
              <a:t>以及「</a:t>
            </a:r>
            <a:r>
              <a:rPr lang="zh-TW" altLang="en-US" sz="2400" b="1" dirty="0">
                <a:latin typeface="微軟正黑體" panose="020B0604030504040204" pitchFamily="34" charset="-120"/>
                <a:ea typeface="微軟正黑體" panose="020B0604030504040204" pitchFamily="34" charset="-120"/>
              </a:rPr>
              <a:t>鼓吹性別暴力」，並持續推廣相關教育宣導，以提升社會大眾對於</a:t>
            </a:r>
            <a:r>
              <a:rPr lang="zh-TW" altLang="en-US" sz="2400" b="1" dirty="0" smtClean="0">
                <a:latin typeface="微軟正黑體" panose="020B0604030504040204" pitchFamily="34" charset="-120"/>
                <a:ea typeface="微軟正黑體" panose="020B0604030504040204" pitchFamily="34" charset="-120"/>
              </a:rPr>
              <a:t>性別議題的正確認識</a:t>
            </a:r>
            <a:endParaRPr lang="zh-TW" altLang="en-US" sz="2400" b="1" dirty="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a:p>
            <a:endParaRPr lang="en-US" altLang="zh-TW" b="1"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65329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584</TotalTime>
  <Words>2016</Words>
  <Application>Microsoft Office PowerPoint</Application>
  <PresentationFormat>如螢幕大小 (4:3)</PresentationFormat>
  <Paragraphs>165</Paragraphs>
  <Slides>28</Slides>
  <Notes>0</Notes>
  <HiddenSlides>0</HiddenSlides>
  <MMClips>0</MMClips>
  <ScaleCrop>false</ScaleCrop>
  <HeadingPairs>
    <vt:vector size="4" baseType="variant">
      <vt:variant>
        <vt:lpstr>佈景主題</vt:lpstr>
      </vt:variant>
      <vt:variant>
        <vt:i4>1</vt:i4>
      </vt:variant>
      <vt:variant>
        <vt:lpstr>投影片標題</vt:lpstr>
      </vt:variant>
      <vt:variant>
        <vt:i4>28</vt:i4>
      </vt:variant>
    </vt:vector>
  </HeadingPairs>
  <TitlesOfParts>
    <vt:vector size="29" baseType="lpstr">
      <vt:lpstr>波形</vt:lpstr>
      <vt:lpstr>嘉義市政府政風處 性別平等宣導教材</vt:lpstr>
      <vt:lpstr>章節</vt:lpstr>
      <vt:lpstr>PowerPoint 簡報</vt:lpstr>
      <vt:lpstr>PowerPoint 簡報</vt:lpstr>
      <vt:lpstr>禁止歧視</vt:lpstr>
      <vt:lpstr>實質平等</vt:lpstr>
      <vt:lpstr>國家義務</vt:lpstr>
      <vt:lpstr>PowerPoint 簡報</vt:lpstr>
      <vt:lpstr>PowerPoint 簡報</vt:lpstr>
      <vt:lpstr>PowerPoint 簡報</vt:lpstr>
      <vt:lpstr>PowerPoint 簡報</vt:lpstr>
      <vt:lpstr>PowerPoint 簡報</vt:lpstr>
      <vt:lpstr>PowerPoint 簡報</vt:lpstr>
      <vt:lpstr>員工性別統計</vt:lpstr>
      <vt:lpstr>民眾服務性別統計</vt:lpstr>
      <vt:lpstr>參考原則</vt:lpstr>
      <vt:lpstr>在日常服務中，要如何落實對多元性別者 友善的行為，可以參考以下DECAW法條：</vt:lpstr>
      <vt:lpstr>PowerPoint 簡報</vt:lpstr>
      <vt:lpstr>PowerPoint 簡報</vt:lpstr>
      <vt:lpstr>具體作為</vt:lpstr>
      <vt:lpstr>在日常服務中面對多元性別者，可以這麼做</vt:lpstr>
      <vt:lpstr>PowerPoint 簡報</vt:lpstr>
      <vt:lpstr>PowerPoint 簡報</vt:lpstr>
      <vt:lpstr>PowerPoint 簡報</vt:lpstr>
      <vt:lpstr>在日常服務中面對多元性別者，請避免這麼做</vt:lpstr>
      <vt:lpstr>PowerPoint 簡報</vt:lpstr>
      <vt:lpstr>PowerPoint 簡報</vt:lpstr>
      <vt:lpstr>接納多元特質 促進性別平等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林農恩</dc:creator>
  <cp:lastModifiedBy>李嘉倩</cp:lastModifiedBy>
  <cp:revision>75</cp:revision>
  <dcterms:created xsi:type="dcterms:W3CDTF">2023-07-31T07:00:12Z</dcterms:created>
  <dcterms:modified xsi:type="dcterms:W3CDTF">2023-08-29T02:53:21Z</dcterms:modified>
</cp:coreProperties>
</file>